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2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0" r:id="rId2"/>
    <p:sldId id="266" r:id="rId3"/>
    <p:sldId id="311" r:id="rId4"/>
    <p:sldId id="312" r:id="rId5"/>
    <p:sldId id="313" r:id="rId6"/>
    <p:sldId id="314" r:id="rId7"/>
    <p:sldId id="315" r:id="rId8"/>
    <p:sldId id="308" r:id="rId9"/>
    <p:sldId id="275" r:id="rId10"/>
    <p:sldId id="287" r:id="rId11"/>
    <p:sldId id="291" r:id="rId12"/>
    <p:sldId id="316" r:id="rId13"/>
    <p:sldId id="317" r:id="rId14"/>
    <p:sldId id="286" r:id="rId15"/>
    <p:sldId id="307" r:id="rId16"/>
    <p:sldId id="306" r:id="rId17"/>
    <p:sldId id="269" r:id="rId18"/>
    <p:sldId id="268" r:id="rId19"/>
    <p:sldId id="297" r:id="rId20"/>
    <p:sldId id="273" r:id="rId21"/>
    <p:sldId id="318" r:id="rId22"/>
    <p:sldId id="264" r:id="rId23"/>
    <p:sldId id="298" r:id="rId24"/>
    <p:sldId id="299" r:id="rId25"/>
    <p:sldId id="300" r:id="rId26"/>
    <p:sldId id="301" r:id="rId27"/>
    <p:sldId id="302" r:id="rId28"/>
    <p:sldId id="303" r:id="rId29"/>
    <p:sldId id="278" r:id="rId30"/>
    <p:sldId id="283" r:id="rId31"/>
    <p:sldId id="293" r:id="rId32"/>
    <p:sldId id="304" r:id="rId33"/>
    <p:sldId id="305" r:id="rId34"/>
    <p:sldId id="296" r:id="rId35"/>
    <p:sldId id="279" r:id="rId36"/>
    <p:sldId id="280" r:id="rId37"/>
    <p:sldId id="281" r:id="rId38"/>
    <p:sldId id="282" r:id="rId3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napToObjects="1">
      <p:cViewPr>
        <p:scale>
          <a:sx n="60" d="100"/>
          <a:sy n="60" d="100"/>
        </p:scale>
        <p:origin x="-1584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Hoja_de_c_lculo_de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C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[VENTA DE CANASTAS 2014 AL 2017.xlsx]Hoja4!TablaDinámica3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Hoja4!$A$4:$A$49</c:f>
              <c:multiLvlStrCache>
                <c:ptCount val="41"/>
                <c:lvl>
                  <c:pt idx="0">
                    <c:v>Enero</c:v>
                  </c:pt>
                  <c:pt idx="1">
                    <c:v>Febrero</c:v>
                  </c:pt>
                  <c:pt idx="2">
                    <c:v>Marzo</c:v>
                  </c:pt>
                  <c:pt idx="3">
                    <c:v>Abril</c:v>
                  </c:pt>
                  <c:pt idx="4">
                    <c:v>Mayo</c:v>
                  </c:pt>
                  <c:pt idx="5">
                    <c:v>Junio</c:v>
                  </c:pt>
                  <c:pt idx="6">
                    <c:v>Julio</c:v>
                  </c:pt>
                  <c:pt idx="7">
                    <c:v>Agosto</c:v>
                  </c:pt>
                  <c:pt idx="8">
                    <c:v>Septiembre</c:v>
                  </c:pt>
                  <c:pt idx="9">
                    <c:v>Octubre</c:v>
                  </c:pt>
                  <c:pt idx="10">
                    <c:v>Noviembre</c:v>
                  </c:pt>
                  <c:pt idx="11">
                    <c:v>Diciembre</c:v>
                  </c:pt>
                  <c:pt idx="12">
                    <c:v>Enero</c:v>
                  </c:pt>
                  <c:pt idx="13">
                    <c:v>Febrero</c:v>
                  </c:pt>
                  <c:pt idx="14">
                    <c:v>Marzo</c:v>
                  </c:pt>
                  <c:pt idx="15">
                    <c:v>Abril</c:v>
                  </c:pt>
                  <c:pt idx="16">
                    <c:v>Mayo</c:v>
                  </c:pt>
                  <c:pt idx="17">
                    <c:v>Junio</c:v>
                  </c:pt>
                  <c:pt idx="18">
                    <c:v>Julio</c:v>
                  </c:pt>
                  <c:pt idx="19">
                    <c:v>Agosto</c:v>
                  </c:pt>
                  <c:pt idx="20">
                    <c:v>Septiembre</c:v>
                  </c:pt>
                  <c:pt idx="21">
                    <c:v>Octubre</c:v>
                  </c:pt>
                  <c:pt idx="22">
                    <c:v>Noviembre</c:v>
                  </c:pt>
                  <c:pt idx="23">
                    <c:v>Diciembre</c:v>
                  </c:pt>
                  <c:pt idx="24">
                    <c:v>Enero</c:v>
                  </c:pt>
                  <c:pt idx="25">
                    <c:v>Febrero</c:v>
                  </c:pt>
                  <c:pt idx="26">
                    <c:v>Marzo</c:v>
                  </c:pt>
                  <c:pt idx="27">
                    <c:v>Abril</c:v>
                  </c:pt>
                  <c:pt idx="28">
                    <c:v>Mayo</c:v>
                  </c:pt>
                  <c:pt idx="29">
                    <c:v>Junio</c:v>
                  </c:pt>
                  <c:pt idx="30">
                    <c:v>Julio</c:v>
                  </c:pt>
                  <c:pt idx="31">
                    <c:v>Agosto</c:v>
                  </c:pt>
                  <c:pt idx="32">
                    <c:v>Septiembre</c:v>
                  </c:pt>
                  <c:pt idx="33">
                    <c:v>Octubre</c:v>
                  </c:pt>
                  <c:pt idx="34">
                    <c:v>Noviembre</c:v>
                  </c:pt>
                  <c:pt idx="35">
                    <c:v>Diciembre</c:v>
                  </c:pt>
                  <c:pt idx="36">
                    <c:v>Enero</c:v>
                  </c:pt>
                  <c:pt idx="37">
                    <c:v>Febrero</c:v>
                  </c:pt>
                  <c:pt idx="38">
                    <c:v>Marzo</c:v>
                  </c:pt>
                  <c:pt idx="39">
                    <c:v>Abril</c:v>
                  </c:pt>
                  <c:pt idx="40">
                    <c:v>Mayo</c:v>
                  </c:pt>
                </c:lvl>
                <c:lvl>
                  <c:pt idx="0">
                    <c:v>2015</c:v>
                  </c:pt>
                  <c:pt idx="12">
                    <c:v>2016</c:v>
                  </c:pt>
                  <c:pt idx="24">
                    <c:v>2017</c:v>
                  </c:pt>
                  <c:pt idx="36">
                    <c:v>2018</c:v>
                  </c:pt>
                </c:lvl>
              </c:multiLvlStrCache>
            </c:multiLvlStrRef>
          </c:cat>
          <c:val>
            <c:numRef>
              <c:f>Hoja4!$B$4:$B$49</c:f>
              <c:numCache>
                <c:formatCode>General</c:formatCode>
                <c:ptCount val="41"/>
                <c:pt idx="0">
                  <c:v>198</c:v>
                </c:pt>
                <c:pt idx="1">
                  <c:v>246</c:v>
                </c:pt>
                <c:pt idx="2">
                  <c:v>251</c:v>
                </c:pt>
                <c:pt idx="3">
                  <c:v>240</c:v>
                </c:pt>
                <c:pt idx="4">
                  <c:v>232</c:v>
                </c:pt>
                <c:pt idx="5">
                  <c:v>163</c:v>
                </c:pt>
                <c:pt idx="6">
                  <c:v>232</c:v>
                </c:pt>
                <c:pt idx="7">
                  <c:v>347</c:v>
                </c:pt>
                <c:pt idx="8">
                  <c:v>321</c:v>
                </c:pt>
                <c:pt idx="9">
                  <c:v>429</c:v>
                </c:pt>
                <c:pt idx="10">
                  <c:v>446</c:v>
                </c:pt>
                <c:pt idx="11">
                  <c:v>376</c:v>
                </c:pt>
                <c:pt idx="12">
                  <c:v>277</c:v>
                </c:pt>
                <c:pt idx="13">
                  <c:v>269</c:v>
                </c:pt>
                <c:pt idx="14">
                  <c:v>349</c:v>
                </c:pt>
                <c:pt idx="15">
                  <c:v>374</c:v>
                </c:pt>
                <c:pt idx="16">
                  <c:v>380</c:v>
                </c:pt>
                <c:pt idx="17">
                  <c:v>486</c:v>
                </c:pt>
                <c:pt idx="18">
                  <c:v>353</c:v>
                </c:pt>
                <c:pt idx="19">
                  <c:v>337</c:v>
                </c:pt>
                <c:pt idx="20">
                  <c:v>382</c:v>
                </c:pt>
                <c:pt idx="21">
                  <c:v>452</c:v>
                </c:pt>
                <c:pt idx="22">
                  <c:v>333</c:v>
                </c:pt>
                <c:pt idx="23">
                  <c:v>314</c:v>
                </c:pt>
                <c:pt idx="24">
                  <c:v>352</c:v>
                </c:pt>
                <c:pt idx="25">
                  <c:v>319</c:v>
                </c:pt>
                <c:pt idx="26">
                  <c:v>282</c:v>
                </c:pt>
                <c:pt idx="27">
                  <c:v>254</c:v>
                </c:pt>
                <c:pt idx="28">
                  <c:v>295</c:v>
                </c:pt>
                <c:pt idx="29">
                  <c:v>218</c:v>
                </c:pt>
                <c:pt idx="30">
                  <c:v>235</c:v>
                </c:pt>
                <c:pt idx="31">
                  <c:v>234</c:v>
                </c:pt>
                <c:pt idx="32">
                  <c:v>165</c:v>
                </c:pt>
                <c:pt idx="33">
                  <c:v>184</c:v>
                </c:pt>
                <c:pt idx="34">
                  <c:v>142</c:v>
                </c:pt>
                <c:pt idx="35">
                  <c:v>234</c:v>
                </c:pt>
                <c:pt idx="36">
                  <c:v>133</c:v>
                </c:pt>
                <c:pt idx="37">
                  <c:v>235</c:v>
                </c:pt>
                <c:pt idx="38">
                  <c:v>250</c:v>
                </c:pt>
                <c:pt idx="39">
                  <c:v>218</c:v>
                </c:pt>
                <c:pt idx="40">
                  <c:v>307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AD-4083-80A7-5E9B60B01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33120"/>
        <c:axId val="506476160"/>
      </c:barChart>
      <c:catAx>
        <c:axId val="53293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506476160"/>
        <c:crosses val="autoZero"/>
        <c:auto val="1"/>
        <c:lblAlgn val="ctr"/>
        <c:lblOffset val="100"/>
        <c:noMultiLvlLbl val="0"/>
      </c:catAx>
      <c:valAx>
        <c:axId val="50647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53293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C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[VENTA DE CANASTAS 2014 AL 2017.xlsx]Hoja7!TablaDinámica20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Hoja7!$B$3</c:f>
              <c:strCache>
                <c:ptCount val="1"/>
                <c:pt idx="0">
                  <c:v>Promedio de 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Hoja7!$A$4:$A$8</c:f>
              <c:strCache>
                <c:ptCount val="4"/>
                <c:pt idx="0">
                  <c:v>ALLPAMANTA</c:v>
                </c:pt>
                <c:pt idx="1">
                  <c:v>FUERZA Y TRABAJO</c:v>
                </c:pt>
                <c:pt idx="2">
                  <c:v>NINAMBURO</c:v>
                </c:pt>
                <c:pt idx="3">
                  <c:v>RESAK</c:v>
                </c:pt>
              </c:strCache>
            </c:strRef>
          </c:cat>
          <c:val>
            <c:numRef>
              <c:f>Hoja7!$B$4:$B$8</c:f>
              <c:numCache>
                <c:formatCode>"$"\ #,##0</c:formatCode>
                <c:ptCount val="4"/>
                <c:pt idx="0">
                  <c:v>880</c:v>
                </c:pt>
                <c:pt idx="1">
                  <c:v>0</c:v>
                </c:pt>
                <c:pt idx="2">
                  <c:v>0</c:v>
                </c:pt>
                <c:pt idx="3">
                  <c:v>2078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A2-419D-A6AE-305B6D5D0BB4}"/>
            </c:ext>
          </c:extLst>
        </c:ser>
        <c:ser>
          <c:idx val="1"/>
          <c:order val="1"/>
          <c:tx>
            <c:strRef>
              <c:f>Hoja7!$C$3</c:f>
              <c:strCache>
                <c:ptCount val="1"/>
                <c:pt idx="0">
                  <c:v>Promedio de 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Hoja7!$A$4:$A$8</c:f>
              <c:strCache>
                <c:ptCount val="4"/>
                <c:pt idx="0">
                  <c:v>ALLPAMANTA</c:v>
                </c:pt>
                <c:pt idx="1">
                  <c:v>FUERZA Y TRABAJO</c:v>
                </c:pt>
                <c:pt idx="2">
                  <c:v>NINAMBURO</c:v>
                </c:pt>
                <c:pt idx="3">
                  <c:v>RESAK</c:v>
                </c:pt>
              </c:strCache>
            </c:strRef>
          </c:cat>
          <c:val>
            <c:numRef>
              <c:f>Hoja7!$C$4:$C$8</c:f>
              <c:numCache>
                <c:formatCode>"$"\ #,##0</c:formatCode>
                <c:ptCount val="4"/>
                <c:pt idx="0">
                  <c:v>3340</c:v>
                </c:pt>
                <c:pt idx="1">
                  <c:v>3530</c:v>
                </c:pt>
                <c:pt idx="2">
                  <c:v>6700</c:v>
                </c:pt>
                <c:pt idx="3">
                  <c:v>3712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A2-419D-A6AE-305B6D5D0BB4}"/>
            </c:ext>
          </c:extLst>
        </c:ser>
        <c:ser>
          <c:idx val="2"/>
          <c:order val="2"/>
          <c:tx>
            <c:strRef>
              <c:f>Hoja7!$D$3</c:f>
              <c:strCache>
                <c:ptCount val="1"/>
                <c:pt idx="0">
                  <c:v>Promedio de 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Hoja7!$A$4:$A$8</c:f>
              <c:strCache>
                <c:ptCount val="4"/>
                <c:pt idx="0">
                  <c:v>ALLPAMANTA</c:v>
                </c:pt>
                <c:pt idx="1">
                  <c:v>FUERZA Y TRABAJO</c:v>
                </c:pt>
                <c:pt idx="2">
                  <c:v>NINAMBURO</c:v>
                </c:pt>
                <c:pt idx="3">
                  <c:v>RESAK</c:v>
                </c:pt>
              </c:strCache>
            </c:strRef>
          </c:cat>
          <c:val>
            <c:numRef>
              <c:f>Hoja7!$D$4:$D$8</c:f>
              <c:numCache>
                <c:formatCode>"$"\ #,##0</c:formatCode>
                <c:ptCount val="4"/>
                <c:pt idx="0">
                  <c:v>6006.666666666667</c:v>
                </c:pt>
                <c:pt idx="1">
                  <c:v>5750</c:v>
                </c:pt>
                <c:pt idx="2">
                  <c:v>3900</c:v>
                </c:pt>
                <c:pt idx="3">
                  <c:v>3468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A2-419D-A6AE-305B6D5D0BB4}"/>
            </c:ext>
          </c:extLst>
        </c:ser>
        <c:ser>
          <c:idx val="3"/>
          <c:order val="3"/>
          <c:tx>
            <c:strRef>
              <c:f>Hoja7!$E$3</c:f>
              <c:strCache>
                <c:ptCount val="1"/>
                <c:pt idx="0">
                  <c:v>Promedio de 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Hoja7!$A$4:$A$8</c:f>
              <c:strCache>
                <c:ptCount val="4"/>
                <c:pt idx="0">
                  <c:v>ALLPAMANTA</c:v>
                </c:pt>
                <c:pt idx="1">
                  <c:v>FUERZA Y TRABAJO</c:v>
                </c:pt>
                <c:pt idx="2">
                  <c:v>NINAMBURO</c:v>
                </c:pt>
                <c:pt idx="3">
                  <c:v>RESAK</c:v>
                </c:pt>
              </c:strCache>
            </c:strRef>
          </c:cat>
          <c:val>
            <c:numRef>
              <c:f>Hoja7!$E$4:$E$8</c:f>
              <c:numCache>
                <c:formatCode>"$"\ #,##0</c:formatCode>
                <c:ptCount val="4"/>
                <c:pt idx="0">
                  <c:v>2913.3333333333335</c:v>
                </c:pt>
                <c:pt idx="1">
                  <c:v>2890</c:v>
                </c:pt>
                <c:pt idx="2">
                  <c:v>0</c:v>
                </c:pt>
                <c:pt idx="3">
                  <c:v>3034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6A2-419D-A6AE-305B6D5D0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32933632"/>
        <c:axId val="562038464"/>
      </c:barChart>
      <c:catAx>
        <c:axId val="53293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562038464"/>
        <c:crosses val="autoZero"/>
        <c:auto val="1"/>
        <c:lblAlgn val="ctr"/>
        <c:lblOffset val="100"/>
        <c:noMultiLvlLbl val="0"/>
      </c:catAx>
      <c:valAx>
        <c:axId val="56203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53293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C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[VENTA DE CANASTAS 2014 AL 2017.xlsx]Hoja7!TablaDinámica21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Hoja7!$B$19:$B$20</c:f>
              <c:strCache>
                <c:ptCount val="1"/>
                <c:pt idx="0">
                  <c:v>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Hoja7!$B$21:$B$24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1320</c:v>
                </c:pt>
                <c:pt idx="3">
                  <c:v>900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48-4B1D-B5F0-1318234FB21A}"/>
            </c:ext>
          </c:extLst>
        </c:ser>
        <c:ser>
          <c:idx val="1"/>
          <c:order val="1"/>
          <c:tx>
            <c:strRef>
              <c:f>Hoja7!$C$19:$C$20</c:f>
              <c:strCache>
                <c:ptCount val="1"/>
                <c:pt idx="0">
                  <c:v>BANCO CENTRAL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Hoja7!$C$21:$C$24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248-4B1D-B5F0-1318234FB21A}"/>
            </c:ext>
          </c:extLst>
        </c:ser>
        <c:ser>
          <c:idx val="2"/>
          <c:order val="2"/>
          <c:tx>
            <c:strRef>
              <c:f>Hoja7!$D$19:$D$20</c:f>
              <c:strCache>
                <c:ptCount val="1"/>
                <c:pt idx="0">
                  <c:v>BANEcuador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Hoja7!$D$21:$D$24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3280</c:v>
                </c:pt>
                <c:pt idx="3">
                  <c:v>5180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248-4B1D-B5F0-1318234FB21A}"/>
            </c:ext>
          </c:extLst>
        </c:ser>
        <c:ser>
          <c:idx val="3"/>
          <c:order val="3"/>
          <c:tx>
            <c:strRef>
              <c:f>Hoja7!$E$19:$E$20</c:f>
              <c:strCache>
                <c:ptCount val="1"/>
                <c:pt idx="0">
                  <c:v>HIDROCARBUROS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Hoja7!$E$21:$E$24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248-4B1D-B5F0-1318234FB21A}"/>
            </c:ext>
          </c:extLst>
        </c:ser>
        <c:ser>
          <c:idx val="4"/>
          <c:order val="4"/>
          <c:tx>
            <c:strRef>
              <c:f>Hoja7!$F$19:$F$20</c:f>
              <c:strCache>
                <c:ptCount val="1"/>
                <c:pt idx="0">
                  <c:v>INPC (EX M. CULTURA)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Hoja7!$F$21:$F$24</c:f>
              <c:numCache>
                <c:formatCode>"$"\ #,##0</c:formatCode>
                <c:ptCount val="4"/>
                <c:pt idx="0">
                  <c:v>0</c:v>
                </c:pt>
                <c:pt idx="1">
                  <c:v>2840</c:v>
                </c:pt>
                <c:pt idx="2">
                  <c:v>6560</c:v>
                </c:pt>
                <c:pt idx="3">
                  <c:v>4100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248-4B1D-B5F0-1318234FB21A}"/>
            </c:ext>
          </c:extLst>
        </c:ser>
        <c:ser>
          <c:idx val="5"/>
          <c:order val="5"/>
          <c:tx>
            <c:strRef>
              <c:f>Hoja7!$G$19:$G$20</c:f>
              <c:strCache>
                <c:ptCount val="1"/>
                <c:pt idx="0">
                  <c:v>M C EXTERIOR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Hoja7!$G$21:$G$24</c:f>
              <c:numCache>
                <c:formatCode>"$"\ #,##0</c:formatCode>
                <c:ptCount val="4"/>
                <c:pt idx="0">
                  <c:v>0</c:v>
                </c:pt>
                <c:pt idx="1">
                  <c:v>2320</c:v>
                </c:pt>
                <c:pt idx="2">
                  <c:v>5900</c:v>
                </c:pt>
                <c:pt idx="3">
                  <c:v>480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248-4B1D-B5F0-1318234FB21A}"/>
            </c:ext>
          </c:extLst>
        </c:ser>
        <c:ser>
          <c:idx val="6"/>
          <c:order val="6"/>
          <c:tx>
            <c:strRef>
              <c:f>Hoja7!$H$19:$H$20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Hoja7!$H$21:$H$24</c:f>
              <c:numCache>
                <c:formatCode>"$"\ #,##0</c:formatCode>
                <c:ptCount val="4"/>
                <c:pt idx="0">
                  <c:v>0</c:v>
                </c:pt>
                <c:pt idx="1">
                  <c:v>6700</c:v>
                </c:pt>
                <c:pt idx="2">
                  <c:v>3900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248-4B1D-B5F0-1318234FB21A}"/>
            </c:ext>
          </c:extLst>
        </c:ser>
        <c:ser>
          <c:idx val="7"/>
          <c:order val="7"/>
          <c:tx>
            <c:strRef>
              <c:f>Hoja7!$I$19:$I$20</c:f>
              <c:strCache>
                <c:ptCount val="1"/>
                <c:pt idx="0">
                  <c:v>MAG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Hoja7!$I$21:$I$24</c:f>
              <c:numCache>
                <c:formatCode>"$"\ #,##0</c:formatCode>
                <c:ptCount val="4"/>
                <c:pt idx="0">
                  <c:v>20780</c:v>
                </c:pt>
                <c:pt idx="1">
                  <c:v>31100</c:v>
                </c:pt>
                <c:pt idx="2">
                  <c:v>24360</c:v>
                </c:pt>
                <c:pt idx="3">
                  <c:v>19080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3248-4B1D-B5F0-1318234FB21A}"/>
            </c:ext>
          </c:extLst>
        </c:ser>
        <c:ser>
          <c:idx val="8"/>
          <c:order val="8"/>
          <c:tx>
            <c:strRef>
              <c:f>Hoja7!$J$19:$J$20</c:f>
              <c:strCache>
                <c:ptCount val="1"/>
                <c:pt idx="0">
                  <c:v>MCDS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Hoja7!$J$21:$J$24</c:f>
              <c:numCache>
                <c:formatCode>"$"\ #,##0</c:formatCode>
                <c:ptCount val="4"/>
                <c:pt idx="0">
                  <c:v>0</c:v>
                </c:pt>
                <c:pt idx="1">
                  <c:v>4220</c:v>
                </c:pt>
                <c:pt idx="2">
                  <c:v>4940</c:v>
                </c:pt>
                <c:pt idx="3">
                  <c:v>1680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248-4B1D-B5F0-1318234FB21A}"/>
            </c:ext>
          </c:extLst>
        </c:ser>
        <c:ser>
          <c:idx val="9"/>
          <c:order val="9"/>
          <c:tx>
            <c:strRef>
              <c:f>Hoja7!$K$19:$K$20</c:f>
              <c:strCache>
                <c:ptCount val="1"/>
                <c:pt idx="0">
                  <c:v>MCPEC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Hoja7!$K$21:$K$24</c:f>
              <c:numCache>
                <c:formatCode>"$"\ #,##0</c:formatCode>
                <c:ptCount val="4"/>
                <c:pt idx="0">
                  <c:v>1680</c:v>
                </c:pt>
                <c:pt idx="1">
                  <c:v>6480</c:v>
                </c:pt>
                <c:pt idx="2">
                  <c:v>5100</c:v>
                </c:pt>
                <c:pt idx="3">
                  <c:v>1860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3248-4B1D-B5F0-1318234FB21A}"/>
            </c:ext>
          </c:extLst>
        </c:ser>
        <c:ser>
          <c:idx val="10"/>
          <c:order val="10"/>
          <c:tx>
            <c:strRef>
              <c:f>Hoja7!$L$19:$L$20</c:f>
              <c:strCache>
                <c:ptCount val="1"/>
                <c:pt idx="0">
                  <c:v>MINEDUC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Hoja7!$L$21:$L$24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9340</c:v>
                </c:pt>
                <c:pt idx="3">
                  <c:v>3460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248-4B1D-B5F0-1318234FB21A}"/>
            </c:ext>
          </c:extLst>
        </c:ser>
        <c:ser>
          <c:idx val="11"/>
          <c:order val="11"/>
          <c:tx>
            <c:strRef>
              <c:f>Hoja7!$M$19:$M$20</c:f>
              <c:strCache>
                <c:ptCount val="1"/>
                <c:pt idx="0">
                  <c:v>MSP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Hoja7!$M$21:$M$24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3248-4B1D-B5F0-1318234FB21A}"/>
            </c:ext>
          </c:extLst>
        </c:ser>
        <c:ser>
          <c:idx val="12"/>
          <c:order val="12"/>
          <c:tx>
            <c:strRef>
              <c:f>Hoja7!$N$19:$N$20</c:f>
              <c:strCache>
                <c:ptCount val="1"/>
                <c:pt idx="0">
                  <c:v>RADIO PÙBLICA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Hoja7!$N$21:$N$24</c:f>
              <c:numCache>
                <c:formatCode>"$"\ #,##0</c:formatCode>
                <c:ptCount val="4"/>
                <c:pt idx="0">
                  <c:v>0</c:v>
                </c:pt>
                <c:pt idx="1">
                  <c:v>3080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3248-4B1D-B5F0-1318234FB21A}"/>
            </c:ext>
          </c:extLst>
        </c:ser>
        <c:ser>
          <c:idx val="13"/>
          <c:order val="13"/>
          <c:tx>
            <c:strRef>
              <c:f>Hoja7!$O$19:$O$20</c:f>
              <c:strCache>
                <c:ptCount val="1"/>
                <c:pt idx="0">
                  <c:v>SECOM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Hoja7!$O$21:$O$24</c:f>
              <c:numCache>
                <c:formatCode>"$"\ #,##0</c:formatCode>
                <c:ptCount val="4"/>
                <c:pt idx="0">
                  <c:v>0</c:v>
                </c:pt>
                <c:pt idx="1">
                  <c:v>2320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3248-4B1D-B5F0-1318234FB21A}"/>
            </c:ext>
          </c:extLst>
        </c:ser>
        <c:ser>
          <c:idx val="14"/>
          <c:order val="14"/>
          <c:tx>
            <c:strRef>
              <c:f>Hoja7!$P$19:$P$20</c:f>
              <c:strCache>
                <c:ptCount val="1"/>
                <c:pt idx="0">
                  <c:v>SECRETARIA BUEN VIVIR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Hoja7!$P$21:$P$24</c:f>
              <c:numCache>
                <c:formatCode>"$"\ #,##0</c:formatCode>
                <c:ptCount val="4"/>
                <c:pt idx="0">
                  <c:v>0</c:v>
                </c:pt>
                <c:pt idx="1">
                  <c:v>1260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3248-4B1D-B5F0-1318234FB21A}"/>
            </c:ext>
          </c:extLst>
        </c:ser>
        <c:ser>
          <c:idx val="15"/>
          <c:order val="15"/>
          <c:tx>
            <c:strRef>
              <c:f>Hoja7!$Q$19:$Q$20</c:f>
              <c:strCache>
                <c:ptCount val="1"/>
                <c:pt idx="0">
                  <c:v>SENESCYT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Hoja7!$Q$21:$Q$24</c:f>
              <c:numCache>
                <c:formatCode>"$"\ #,##0</c:formatCode>
                <c:ptCount val="4"/>
                <c:pt idx="0">
                  <c:v>0</c:v>
                </c:pt>
                <c:pt idx="1">
                  <c:v>560</c:v>
                </c:pt>
                <c:pt idx="2">
                  <c:v>2100</c:v>
                </c:pt>
                <c:pt idx="3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3248-4B1D-B5F0-1318234FB21A}"/>
            </c:ext>
          </c:extLst>
        </c:ser>
        <c:ser>
          <c:idx val="16"/>
          <c:order val="16"/>
          <c:tx>
            <c:strRef>
              <c:f>Hoja7!$R$19:$R$20</c:f>
              <c:strCache>
                <c:ptCount val="1"/>
                <c:pt idx="0">
                  <c:v>SERCOP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Hoja7!$R$21:$R$24</c:f>
              <c:numCache>
                <c:formatCode>"$"\ #,##0</c:formatCode>
                <c:ptCount val="4"/>
                <c:pt idx="0">
                  <c:v>3600</c:v>
                </c:pt>
                <c:pt idx="1">
                  <c:v>8360</c:v>
                </c:pt>
                <c:pt idx="2">
                  <c:v>13600</c:v>
                </c:pt>
                <c:pt idx="3">
                  <c:v>10980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3248-4B1D-B5F0-1318234FB21A}"/>
            </c:ext>
          </c:extLst>
        </c:ser>
        <c:ser>
          <c:idx val="17"/>
          <c:order val="17"/>
          <c:tx>
            <c:strRef>
              <c:f>Hoja7!$S$19:$S$20</c:f>
              <c:strCache>
                <c:ptCount val="1"/>
                <c:pt idx="0">
                  <c:v>TELEGRAFO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Hoja7!$S$21:$S$24</c:f>
              <c:numCache>
                <c:formatCode>"$"\ #,##0</c:formatCode>
                <c:ptCount val="4"/>
                <c:pt idx="0">
                  <c:v>0</c:v>
                </c:pt>
                <c:pt idx="1">
                  <c:v>1680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3248-4B1D-B5F0-1318234FB21A}"/>
            </c:ext>
          </c:extLst>
        </c:ser>
        <c:ser>
          <c:idx val="18"/>
          <c:order val="18"/>
          <c:tx>
            <c:strRef>
              <c:f>Hoja7!$T$19:$T$20</c:f>
              <c:strCache>
                <c:ptCount val="1"/>
                <c:pt idx="0">
                  <c:v>VICEPRESIDENCIA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Hoja7!$A$21:$A$24</c:f>
              <c:strCache>
                <c:ptCount val="4"/>
                <c:pt idx="0">
                  <c:v>Promedio de 2014</c:v>
                </c:pt>
                <c:pt idx="1">
                  <c:v>Promedio de 2015</c:v>
                </c:pt>
                <c:pt idx="2">
                  <c:v>Promedio de 2016</c:v>
                </c:pt>
                <c:pt idx="3">
                  <c:v>Promedio de 2017</c:v>
                </c:pt>
              </c:strCache>
            </c:strRef>
          </c:cat>
          <c:val>
            <c:numRef>
              <c:f>Hoja7!$T$21:$T$24</c:f>
              <c:numCache>
                <c:formatCode>"$"\ #,##0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5720</c:v>
                </c:pt>
                <c:pt idx="3">
                  <c:v>3120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3248-4B1D-B5F0-1318234FB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532931584"/>
        <c:axId val="562040768"/>
      </c:barChart>
      <c:catAx>
        <c:axId val="53293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562040768"/>
        <c:crosses val="autoZero"/>
        <c:auto val="1"/>
        <c:lblAlgn val="ctr"/>
        <c:lblOffset val="100"/>
        <c:noMultiLvlLbl val="0"/>
      </c:catAx>
      <c:valAx>
        <c:axId val="56204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53293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740671447276096E-2"/>
          <c:y val="0.83568368941050974"/>
          <c:w val="0.87218922601649695"/>
          <c:h val="0.136437262468323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63B15C-7F6C-43E8-AFAD-884334A6F79D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A5D2AB6D-DEBB-4EA8-8E7C-7FB02BBF0FB0}">
      <dgm:prSet phldrT="[Texto]" custT="1"/>
      <dgm:spPr/>
      <dgm:t>
        <a:bodyPr/>
        <a:lstStyle/>
        <a:p>
          <a:r>
            <a:rPr lang="es-EC" sz="2000" dirty="0" smtClean="0">
              <a:solidFill>
                <a:schemeClr val="tx1"/>
              </a:solidFill>
            </a:rPr>
            <a:t>Producción </a:t>
          </a:r>
          <a:endParaRPr lang="es-EC" sz="2000" dirty="0">
            <a:solidFill>
              <a:schemeClr val="tx1"/>
            </a:solidFill>
          </a:endParaRPr>
        </a:p>
      </dgm:t>
    </dgm:pt>
    <dgm:pt modelId="{A96A872C-FB81-49D5-AAC0-E2D12BDADA24}" type="parTrans" cxnId="{F8C75E65-4116-4D09-8B08-56C11C14C594}">
      <dgm:prSet/>
      <dgm:spPr/>
      <dgm:t>
        <a:bodyPr/>
        <a:lstStyle/>
        <a:p>
          <a:endParaRPr lang="es-EC"/>
        </a:p>
      </dgm:t>
    </dgm:pt>
    <dgm:pt modelId="{31CB27DA-B144-42D0-8DD8-1C7CD9B4A53A}" type="sibTrans" cxnId="{F8C75E65-4116-4D09-8B08-56C11C14C594}">
      <dgm:prSet/>
      <dgm:spPr/>
      <dgm:t>
        <a:bodyPr/>
        <a:lstStyle/>
        <a:p>
          <a:endParaRPr lang="es-EC"/>
        </a:p>
      </dgm:t>
    </dgm:pt>
    <dgm:pt modelId="{1BC845CB-28FC-49D3-994E-88540D25A24B}">
      <dgm:prSet phldrT="[Texto]" custT="1"/>
      <dgm:spPr/>
      <dgm:t>
        <a:bodyPr/>
        <a:lstStyle/>
        <a:p>
          <a:r>
            <a:rPr lang="es-EC" sz="2000" dirty="0" smtClean="0">
              <a:solidFill>
                <a:schemeClr val="tx1"/>
              </a:solidFill>
            </a:rPr>
            <a:t>Comercialización</a:t>
          </a:r>
          <a:endParaRPr lang="es-EC" sz="2000" dirty="0">
            <a:solidFill>
              <a:schemeClr val="tx1"/>
            </a:solidFill>
          </a:endParaRPr>
        </a:p>
      </dgm:t>
    </dgm:pt>
    <dgm:pt modelId="{1D49127C-2161-4B7A-8B19-CD724A84C4C5}" type="parTrans" cxnId="{F2FE6568-5BA2-487A-BFAE-CA3FFBC14B6E}">
      <dgm:prSet/>
      <dgm:spPr/>
      <dgm:t>
        <a:bodyPr/>
        <a:lstStyle/>
        <a:p>
          <a:endParaRPr lang="es-EC"/>
        </a:p>
      </dgm:t>
    </dgm:pt>
    <dgm:pt modelId="{1BE4457A-FA3A-4127-B1CC-DA4034CB2A02}" type="sibTrans" cxnId="{F2FE6568-5BA2-487A-BFAE-CA3FFBC14B6E}">
      <dgm:prSet/>
      <dgm:spPr/>
      <dgm:t>
        <a:bodyPr/>
        <a:lstStyle/>
        <a:p>
          <a:endParaRPr lang="es-EC"/>
        </a:p>
      </dgm:t>
    </dgm:pt>
    <dgm:pt modelId="{80E3C0C6-7094-4970-86DE-61310BF9D441}">
      <dgm:prSet phldrT="[Texto]" custT="1"/>
      <dgm:spPr/>
      <dgm:t>
        <a:bodyPr/>
        <a:lstStyle/>
        <a:p>
          <a:r>
            <a:rPr lang="es-EC" sz="2000" dirty="0" smtClean="0">
              <a:solidFill>
                <a:schemeClr val="tx1"/>
              </a:solidFill>
            </a:rPr>
            <a:t>Procesamiento</a:t>
          </a:r>
          <a:endParaRPr lang="es-EC" sz="2000" dirty="0">
            <a:solidFill>
              <a:schemeClr val="tx1"/>
            </a:solidFill>
          </a:endParaRPr>
        </a:p>
      </dgm:t>
    </dgm:pt>
    <dgm:pt modelId="{AB04544A-715E-4A55-B203-03DDC8FDF965}" type="parTrans" cxnId="{B8327DDE-49B3-4990-B2FB-D53F49C9F3D4}">
      <dgm:prSet/>
      <dgm:spPr/>
      <dgm:t>
        <a:bodyPr/>
        <a:lstStyle/>
        <a:p>
          <a:endParaRPr lang="es-EC"/>
        </a:p>
      </dgm:t>
    </dgm:pt>
    <dgm:pt modelId="{828E6E2D-F6C1-44A7-8E8F-9E4AC8F94DF2}" type="sibTrans" cxnId="{B8327DDE-49B3-4990-B2FB-D53F49C9F3D4}">
      <dgm:prSet/>
      <dgm:spPr/>
      <dgm:t>
        <a:bodyPr/>
        <a:lstStyle/>
        <a:p>
          <a:endParaRPr lang="es-EC"/>
        </a:p>
      </dgm:t>
    </dgm:pt>
    <dgm:pt modelId="{540FD1C6-1B2E-4850-B27C-E94FE444C17A}">
      <dgm:prSet phldrT="[Texto]" custT="1"/>
      <dgm:spPr/>
      <dgm:t>
        <a:bodyPr/>
        <a:lstStyle/>
        <a:p>
          <a:r>
            <a:rPr lang="es-EC" sz="2000" dirty="0" smtClean="0">
              <a:solidFill>
                <a:schemeClr val="tx1"/>
              </a:solidFill>
            </a:rPr>
            <a:t>Consumo</a:t>
          </a:r>
          <a:endParaRPr lang="es-EC" sz="2000" dirty="0">
            <a:solidFill>
              <a:schemeClr val="tx1"/>
            </a:solidFill>
          </a:endParaRPr>
        </a:p>
      </dgm:t>
    </dgm:pt>
    <dgm:pt modelId="{C381D9DE-DF74-4EDB-9A07-0A9D6102C59D}" type="parTrans" cxnId="{7FCCEE5F-54C2-4C37-B5AA-37B4A2365C9B}">
      <dgm:prSet/>
      <dgm:spPr/>
      <dgm:t>
        <a:bodyPr/>
        <a:lstStyle/>
        <a:p>
          <a:endParaRPr lang="es-EC"/>
        </a:p>
      </dgm:t>
    </dgm:pt>
    <dgm:pt modelId="{E8F4212D-B8E9-4A75-84BD-D944B9A13CA9}" type="sibTrans" cxnId="{7FCCEE5F-54C2-4C37-B5AA-37B4A2365C9B}">
      <dgm:prSet/>
      <dgm:spPr/>
      <dgm:t>
        <a:bodyPr/>
        <a:lstStyle/>
        <a:p>
          <a:endParaRPr lang="es-EC"/>
        </a:p>
      </dgm:t>
    </dgm:pt>
    <dgm:pt modelId="{522303E6-30D5-4243-A863-5F11D12BB967}" type="pres">
      <dgm:prSet presAssocID="{E363B15C-7F6C-43E8-AFAD-884334A6F79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74113065-8511-4F2F-8734-41E9728C2326}" type="pres">
      <dgm:prSet presAssocID="{A5D2AB6D-DEBB-4EA8-8E7C-7FB02BBF0FB0}" presName="node" presStyleLbl="node1" presStyleIdx="0" presStyleCnt="4" custScaleX="12526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58C9A812-A9F4-4525-B556-BE969FBF044B}" type="pres">
      <dgm:prSet presAssocID="{A5D2AB6D-DEBB-4EA8-8E7C-7FB02BBF0FB0}" presName="spNode" presStyleCnt="0"/>
      <dgm:spPr/>
    </dgm:pt>
    <dgm:pt modelId="{0234EBBE-2F68-418F-A8AE-F09A199A2F90}" type="pres">
      <dgm:prSet presAssocID="{31CB27DA-B144-42D0-8DD8-1C7CD9B4A53A}" presName="sibTrans" presStyleLbl="sibTrans1D1" presStyleIdx="0" presStyleCnt="4"/>
      <dgm:spPr/>
      <dgm:t>
        <a:bodyPr/>
        <a:lstStyle/>
        <a:p>
          <a:endParaRPr lang="es-EC"/>
        </a:p>
      </dgm:t>
    </dgm:pt>
    <dgm:pt modelId="{97809CF4-D493-4060-A701-7A3512B058BD}" type="pres">
      <dgm:prSet presAssocID="{1BC845CB-28FC-49D3-994E-88540D25A24B}" presName="node" presStyleLbl="node1" presStyleIdx="1" presStyleCnt="4" custScaleX="13076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A30C0DC-CE31-4FAF-AD11-7154AAC97094}" type="pres">
      <dgm:prSet presAssocID="{1BC845CB-28FC-49D3-994E-88540D25A24B}" presName="spNode" presStyleCnt="0"/>
      <dgm:spPr/>
    </dgm:pt>
    <dgm:pt modelId="{3D53F3D3-6FBA-4BB9-A754-9855B6805749}" type="pres">
      <dgm:prSet presAssocID="{1BE4457A-FA3A-4127-B1CC-DA4034CB2A02}" presName="sibTrans" presStyleLbl="sibTrans1D1" presStyleIdx="1" presStyleCnt="4"/>
      <dgm:spPr/>
      <dgm:t>
        <a:bodyPr/>
        <a:lstStyle/>
        <a:p>
          <a:endParaRPr lang="es-EC"/>
        </a:p>
      </dgm:t>
    </dgm:pt>
    <dgm:pt modelId="{015D6034-2B00-4CC2-82AE-6BA6A819C11C}" type="pres">
      <dgm:prSet presAssocID="{80E3C0C6-7094-4970-86DE-61310BF9D441}" presName="node" presStyleLbl="node1" presStyleIdx="2" presStyleCnt="4" custScaleX="127268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FDBC04C-A92F-41CA-82F7-537F0DCE5EE7}" type="pres">
      <dgm:prSet presAssocID="{80E3C0C6-7094-4970-86DE-61310BF9D441}" presName="spNode" presStyleCnt="0"/>
      <dgm:spPr/>
    </dgm:pt>
    <dgm:pt modelId="{3A1E625A-D24F-4160-AEB7-CB572FD59199}" type="pres">
      <dgm:prSet presAssocID="{828E6E2D-F6C1-44A7-8E8F-9E4AC8F94DF2}" presName="sibTrans" presStyleLbl="sibTrans1D1" presStyleIdx="2" presStyleCnt="4"/>
      <dgm:spPr/>
      <dgm:t>
        <a:bodyPr/>
        <a:lstStyle/>
        <a:p>
          <a:endParaRPr lang="es-EC"/>
        </a:p>
      </dgm:t>
    </dgm:pt>
    <dgm:pt modelId="{ED89557F-752C-49B4-BD10-CF3322EEF748}" type="pres">
      <dgm:prSet presAssocID="{540FD1C6-1B2E-4850-B27C-E94FE444C17A}" presName="node" presStyleLbl="node1" presStyleIdx="3" presStyleCnt="4" custScaleX="12579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A5AFBC9-2BB1-472A-AC17-CD3B7C747044}" type="pres">
      <dgm:prSet presAssocID="{540FD1C6-1B2E-4850-B27C-E94FE444C17A}" presName="spNode" presStyleCnt="0"/>
      <dgm:spPr/>
    </dgm:pt>
    <dgm:pt modelId="{1275472D-15BF-4DAB-9359-B4E36850CB2C}" type="pres">
      <dgm:prSet presAssocID="{E8F4212D-B8E9-4A75-84BD-D944B9A13CA9}" presName="sibTrans" presStyleLbl="sibTrans1D1" presStyleIdx="3" presStyleCnt="4"/>
      <dgm:spPr/>
      <dgm:t>
        <a:bodyPr/>
        <a:lstStyle/>
        <a:p>
          <a:endParaRPr lang="es-EC"/>
        </a:p>
      </dgm:t>
    </dgm:pt>
  </dgm:ptLst>
  <dgm:cxnLst>
    <dgm:cxn modelId="{7CC92E6C-27E4-45DF-9014-0E679EF42856}" type="presOf" srcId="{E363B15C-7F6C-43E8-AFAD-884334A6F79D}" destId="{522303E6-30D5-4243-A863-5F11D12BB967}" srcOrd="0" destOrd="0" presId="urn:microsoft.com/office/officeart/2005/8/layout/cycle5"/>
    <dgm:cxn modelId="{36258354-37CB-402E-88FA-A6D25BD6BEE5}" type="presOf" srcId="{80E3C0C6-7094-4970-86DE-61310BF9D441}" destId="{015D6034-2B00-4CC2-82AE-6BA6A819C11C}" srcOrd="0" destOrd="0" presId="urn:microsoft.com/office/officeart/2005/8/layout/cycle5"/>
    <dgm:cxn modelId="{F2FE6568-5BA2-487A-BFAE-CA3FFBC14B6E}" srcId="{E363B15C-7F6C-43E8-AFAD-884334A6F79D}" destId="{1BC845CB-28FC-49D3-994E-88540D25A24B}" srcOrd="1" destOrd="0" parTransId="{1D49127C-2161-4B7A-8B19-CD724A84C4C5}" sibTransId="{1BE4457A-FA3A-4127-B1CC-DA4034CB2A02}"/>
    <dgm:cxn modelId="{730A46AE-7741-4F81-B651-7FE489EF2F70}" type="presOf" srcId="{1BE4457A-FA3A-4127-B1CC-DA4034CB2A02}" destId="{3D53F3D3-6FBA-4BB9-A754-9855B6805749}" srcOrd="0" destOrd="0" presId="urn:microsoft.com/office/officeart/2005/8/layout/cycle5"/>
    <dgm:cxn modelId="{F8C75E65-4116-4D09-8B08-56C11C14C594}" srcId="{E363B15C-7F6C-43E8-AFAD-884334A6F79D}" destId="{A5D2AB6D-DEBB-4EA8-8E7C-7FB02BBF0FB0}" srcOrd="0" destOrd="0" parTransId="{A96A872C-FB81-49D5-AAC0-E2D12BDADA24}" sibTransId="{31CB27DA-B144-42D0-8DD8-1C7CD9B4A53A}"/>
    <dgm:cxn modelId="{3CBEFBEF-78F2-43DE-85E6-34140A00ECE5}" type="presOf" srcId="{E8F4212D-B8E9-4A75-84BD-D944B9A13CA9}" destId="{1275472D-15BF-4DAB-9359-B4E36850CB2C}" srcOrd="0" destOrd="0" presId="urn:microsoft.com/office/officeart/2005/8/layout/cycle5"/>
    <dgm:cxn modelId="{A4CA9B66-7E94-4C94-81C3-FD01890781F8}" type="presOf" srcId="{540FD1C6-1B2E-4850-B27C-E94FE444C17A}" destId="{ED89557F-752C-49B4-BD10-CF3322EEF748}" srcOrd="0" destOrd="0" presId="urn:microsoft.com/office/officeart/2005/8/layout/cycle5"/>
    <dgm:cxn modelId="{7FCCEE5F-54C2-4C37-B5AA-37B4A2365C9B}" srcId="{E363B15C-7F6C-43E8-AFAD-884334A6F79D}" destId="{540FD1C6-1B2E-4850-B27C-E94FE444C17A}" srcOrd="3" destOrd="0" parTransId="{C381D9DE-DF74-4EDB-9A07-0A9D6102C59D}" sibTransId="{E8F4212D-B8E9-4A75-84BD-D944B9A13CA9}"/>
    <dgm:cxn modelId="{4078D813-0450-4F02-98AE-45216EF8A89D}" type="presOf" srcId="{31CB27DA-B144-42D0-8DD8-1C7CD9B4A53A}" destId="{0234EBBE-2F68-418F-A8AE-F09A199A2F90}" srcOrd="0" destOrd="0" presId="urn:microsoft.com/office/officeart/2005/8/layout/cycle5"/>
    <dgm:cxn modelId="{DD11988F-AD2D-4EC0-B74D-7AB3884C6EB2}" type="presOf" srcId="{A5D2AB6D-DEBB-4EA8-8E7C-7FB02BBF0FB0}" destId="{74113065-8511-4F2F-8734-41E9728C2326}" srcOrd="0" destOrd="0" presId="urn:microsoft.com/office/officeart/2005/8/layout/cycle5"/>
    <dgm:cxn modelId="{B8327DDE-49B3-4990-B2FB-D53F49C9F3D4}" srcId="{E363B15C-7F6C-43E8-AFAD-884334A6F79D}" destId="{80E3C0C6-7094-4970-86DE-61310BF9D441}" srcOrd="2" destOrd="0" parTransId="{AB04544A-715E-4A55-B203-03DDC8FDF965}" sibTransId="{828E6E2D-F6C1-44A7-8E8F-9E4AC8F94DF2}"/>
    <dgm:cxn modelId="{DDEEF4DE-B777-4605-8FED-8CF995CB0B2F}" type="presOf" srcId="{828E6E2D-F6C1-44A7-8E8F-9E4AC8F94DF2}" destId="{3A1E625A-D24F-4160-AEB7-CB572FD59199}" srcOrd="0" destOrd="0" presId="urn:microsoft.com/office/officeart/2005/8/layout/cycle5"/>
    <dgm:cxn modelId="{53AB59F1-D8B0-4D48-BE87-1CC672CF7EFF}" type="presOf" srcId="{1BC845CB-28FC-49D3-994E-88540D25A24B}" destId="{97809CF4-D493-4060-A701-7A3512B058BD}" srcOrd="0" destOrd="0" presId="urn:microsoft.com/office/officeart/2005/8/layout/cycle5"/>
    <dgm:cxn modelId="{AFE42E64-35FE-4D9B-8BDB-4F6AC7F78CD6}" type="presParOf" srcId="{522303E6-30D5-4243-A863-5F11D12BB967}" destId="{74113065-8511-4F2F-8734-41E9728C2326}" srcOrd="0" destOrd="0" presId="urn:microsoft.com/office/officeart/2005/8/layout/cycle5"/>
    <dgm:cxn modelId="{D735878D-9565-4570-A00E-E619BAC71998}" type="presParOf" srcId="{522303E6-30D5-4243-A863-5F11D12BB967}" destId="{58C9A812-A9F4-4525-B556-BE969FBF044B}" srcOrd="1" destOrd="0" presId="urn:microsoft.com/office/officeart/2005/8/layout/cycle5"/>
    <dgm:cxn modelId="{2F3B798A-26C9-4595-8B0F-8E5F6DFEAEF8}" type="presParOf" srcId="{522303E6-30D5-4243-A863-5F11D12BB967}" destId="{0234EBBE-2F68-418F-A8AE-F09A199A2F90}" srcOrd="2" destOrd="0" presId="urn:microsoft.com/office/officeart/2005/8/layout/cycle5"/>
    <dgm:cxn modelId="{B075688B-6837-4FB1-9A46-7A540A748287}" type="presParOf" srcId="{522303E6-30D5-4243-A863-5F11D12BB967}" destId="{97809CF4-D493-4060-A701-7A3512B058BD}" srcOrd="3" destOrd="0" presId="urn:microsoft.com/office/officeart/2005/8/layout/cycle5"/>
    <dgm:cxn modelId="{9A86533F-E2EE-464D-A1FA-67FE79B7E8A7}" type="presParOf" srcId="{522303E6-30D5-4243-A863-5F11D12BB967}" destId="{1A30C0DC-CE31-4FAF-AD11-7154AAC97094}" srcOrd="4" destOrd="0" presId="urn:microsoft.com/office/officeart/2005/8/layout/cycle5"/>
    <dgm:cxn modelId="{41343E6C-13E2-43B5-ADFF-FAAE37CBC33F}" type="presParOf" srcId="{522303E6-30D5-4243-A863-5F11D12BB967}" destId="{3D53F3D3-6FBA-4BB9-A754-9855B6805749}" srcOrd="5" destOrd="0" presId="urn:microsoft.com/office/officeart/2005/8/layout/cycle5"/>
    <dgm:cxn modelId="{60616934-A11D-474A-97AA-5D091BC61FA2}" type="presParOf" srcId="{522303E6-30D5-4243-A863-5F11D12BB967}" destId="{015D6034-2B00-4CC2-82AE-6BA6A819C11C}" srcOrd="6" destOrd="0" presId="urn:microsoft.com/office/officeart/2005/8/layout/cycle5"/>
    <dgm:cxn modelId="{20B36182-2ED9-4F89-ADBF-1DC451BF17DD}" type="presParOf" srcId="{522303E6-30D5-4243-A863-5F11D12BB967}" destId="{6FDBC04C-A92F-41CA-82F7-537F0DCE5EE7}" srcOrd="7" destOrd="0" presId="urn:microsoft.com/office/officeart/2005/8/layout/cycle5"/>
    <dgm:cxn modelId="{4D1BC815-7EE6-4F97-A9BF-F695D696B211}" type="presParOf" srcId="{522303E6-30D5-4243-A863-5F11D12BB967}" destId="{3A1E625A-D24F-4160-AEB7-CB572FD59199}" srcOrd="8" destOrd="0" presId="urn:microsoft.com/office/officeart/2005/8/layout/cycle5"/>
    <dgm:cxn modelId="{207155D1-7DB2-4B2C-B85A-73BBEA221F08}" type="presParOf" srcId="{522303E6-30D5-4243-A863-5F11D12BB967}" destId="{ED89557F-752C-49B4-BD10-CF3322EEF748}" srcOrd="9" destOrd="0" presId="urn:microsoft.com/office/officeart/2005/8/layout/cycle5"/>
    <dgm:cxn modelId="{D021E0D1-6861-45C8-83E3-D3F47025A26B}" type="presParOf" srcId="{522303E6-30D5-4243-A863-5F11D12BB967}" destId="{AA5AFBC9-2BB1-472A-AC17-CD3B7C747044}" srcOrd="10" destOrd="0" presId="urn:microsoft.com/office/officeart/2005/8/layout/cycle5"/>
    <dgm:cxn modelId="{4853AD72-7A23-454B-80CF-B7CBD3A61469}" type="presParOf" srcId="{522303E6-30D5-4243-A863-5F11D12BB967}" destId="{1275472D-15BF-4DAB-9359-B4E36850CB2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53630E-4016-402B-BA27-D0AC6858EC4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1F398F53-528C-46BA-9E71-0BB4103F150E}">
      <dgm:prSet phldrT="[Texto]"/>
      <dgm:spPr/>
      <dgm:t>
        <a:bodyPr/>
        <a:lstStyle/>
        <a:p>
          <a:r>
            <a:rPr lang="es-EC" dirty="0" smtClean="0"/>
            <a:t>Actualizar la oferta productiva de la AFC y EPS</a:t>
          </a:r>
          <a:endParaRPr lang="es-EC" dirty="0"/>
        </a:p>
      </dgm:t>
    </dgm:pt>
    <dgm:pt modelId="{C908908D-1792-47D7-9171-182CC2AC3DBF}" type="parTrans" cxnId="{C764896F-018B-431C-941F-BB4A691F1E93}">
      <dgm:prSet/>
      <dgm:spPr/>
      <dgm:t>
        <a:bodyPr/>
        <a:lstStyle/>
        <a:p>
          <a:endParaRPr lang="es-EC"/>
        </a:p>
      </dgm:t>
    </dgm:pt>
    <dgm:pt modelId="{4BB17DBD-3EC0-4396-A67E-91FA67EA8F38}" type="sibTrans" cxnId="{C764896F-018B-431C-941F-BB4A691F1E93}">
      <dgm:prSet/>
      <dgm:spPr/>
      <dgm:t>
        <a:bodyPr/>
        <a:lstStyle/>
        <a:p>
          <a:endParaRPr lang="es-EC"/>
        </a:p>
      </dgm:t>
    </dgm:pt>
    <dgm:pt modelId="{49E4AB4D-00B5-434D-B486-E3235794B9EE}">
      <dgm:prSet phldrT="[Texto]"/>
      <dgm:spPr/>
      <dgm:t>
        <a:bodyPr/>
        <a:lstStyle/>
        <a:p>
          <a:r>
            <a:rPr lang="es-EC" dirty="0" smtClean="0"/>
            <a:t>Fortalecer la capacidades de la AFC para vinculación a mercados </a:t>
          </a:r>
          <a:endParaRPr lang="es-EC" dirty="0"/>
        </a:p>
      </dgm:t>
    </dgm:pt>
    <dgm:pt modelId="{8F64FAD4-0EBC-4F87-8448-A73B5CC6D27C}" type="parTrans" cxnId="{B585A249-4554-4CF9-8160-5B16DC494DB2}">
      <dgm:prSet/>
      <dgm:spPr/>
      <dgm:t>
        <a:bodyPr/>
        <a:lstStyle/>
        <a:p>
          <a:endParaRPr lang="es-EC"/>
        </a:p>
      </dgm:t>
    </dgm:pt>
    <dgm:pt modelId="{2F8C99C0-6A5B-4FA1-A1B0-65A4FF2A6904}" type="sibTrans" cxnId="{B585A249-4554-4CF9-8160-5B16DC494DB2}">
      <dgm:prSet/>
      <dgm:spPr/>
      <dgm:t>
        <a:bodyPr/>
        <a:lstStyle/>
        <a:p>
          <a:endParaRPr lang="es-EC"/>
        </a:p>
      </dgm:t>
    </dgm:pt>
    <dgm:pt modelId="{DDC5C7AA-D70C-41B4-802F-3B46F4C20A1C}">
      <dgm:prSet phldrT="[Texto]"/>
      <dgm:spPr/>
      <dgm:t>
        <a:bodyPr/>
        <a:lstStyle/>
        <a:p>
          <a:r>
            <a:rPr lang="es-EC" dirty="0" smtClean="0"/>
            <a:t>Caracterizar los territorios para el abastecimiento de los diferentes mercados </a:t>
          </a:r>
          <a:endParaRPr lang="es-EC" dirty="0"/>
        </a:p>
      </dgm:t>
    </dgm:pt>
    <dgm:pt modelId="{8D22262E-6060-41E6-BBB4-3C203B94F22C}" type="parTrans" cxnId="{2CE2E429-040F-4048-9D23-FD0F2123ED09}">
      <dgm:prSet/>
      <dgm:spPr/>
      <dgm:t>
        <a:bodyPr/>
        <a:lstStyle/>
        <a:p>
          <a:endParaRPr lang="es-EC"/>
        </a:p>
      </dgm:t>
    </dgm:pt>
    <dgm:pt modelId="{54928C71-13F4-4F28-820C-2308A227B4BF}" type="sibTrans" cxnId="{2CE2E429-040F-4048-9D23-FD0F2123ED09}">
      <dgm:prSet/>
      <dgm:spPr/>
      <dgm:t>
        <a:bodyPr/>
        <a:lstStyle/>
        <a:p>
          <a:endParaRPr lang="es-EC"/>
        </a:p>
      </dgm:t>
    </dgm:pt>
    <dgm:pt modelId="{7A26FD39-B8D8-4FAA-B5DA-79323B92854F}" type="pres">
      <dgm:prSet presAssocID="{E453630E-4016-402B-BA27-D0AC6858EC4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C"/>
        </a:p>
      </dgm:t>
    </dgm:pt>
    <dgm:pt modelId="{260C8938-EA93-4033-98F6-6E393CD37846}" type="pres">
      <dgm:prSet presAssocID="{E453630E-4016-402B-BA27-D0AC6858EC45}" presName="Name1" presStyleCnt="0"/>
      <dgm:spPr/>
    </dgm:pt>
    <dgm:pt modelId="{2FB7EC06-B3DC-4236-B300-32F3D014B6F4}" type="pres">
      <dgm:prSet presAssocID="{E453630E-4016-402B-BA27-D0AC6858EC45}" presName="cycle" presStyleCnt="0"/>
      <dgm:spPr/>
    </dgm:pt>
    <dgm:pt modelId="{B2C8535E-0ADD-4373-A988-F660CB7A13C7}" type="pres">
      <dgm:prSet presAssocID="{E453630E-4016-402B-BA27-D0AC6858EC45}" presName="srcNode" presStyleLbl="node1" presStyleIdx="0" presStyleCnt="3"/>
      <dgm:spPr/>
    </dgm:pt>
    <dgm:pt modelId="{12FA1E71-14D8-4032-B782-4317AAD000EB}" type="pres">
      <dgm:prSet presAssocID="{E453630E-4016-402B-BA27-D0AC6858EC45}" presName="conn" presStyleLbl="parChTrans1D2" presStyleIdx="0" presStyleCnt="1"/>
      <dgm:spPr/>
      <dgm:t>
        <a:bodyPr/>
        <a:lstStyle/>
        <a:p>
          <a:endParaRPr lang="es-EC"/>
        </a:p>
      </dgm:t>
    </dgm:pt>
    <dgm:pt modelId="{6C8FE7AE-10A2-461A-8607-28461CB6F855}" type="pres">
      <dgm:prSet presAssocID="{E453630E-4016-402B-BA27-D0AC6858EC45}" presName="extraNode" presStyleLbl="node1" presStyleIdx="0" presStyleCnt="3"/>
      <dgm:spPr/>
    </dgm:pt>
    <dgm:pt modelId="{C245E1A2-F8CA-42AF-B396-C22FD2EFCDEA}" type="pres">
      <dgm:prSet presAssocID="{E453630E-4016-402B-BA27-D0AC6858EC45}" presName="dstNode" presStyleLbl="node1" presStyleIdx="0" presStyleCnt="3"/>
      <dgm:spPr/>
    </dgm:pt>
    <dgm:pt modelId="{CA35ED57-E07F-4AB5-8637-18C6EB367D46}" type="pres">
      <dgm:prSet presAssocID="{1F398F53-528C-46BA-9E71-0BB4103F150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FEADB42-B3C1-4611-9354-DEAC7BA7A777}" type="pres">
      <dgm:prSet presAssocID="{1F398F53-528C-46BA-9E71-0BB4103F150E}" presName="accent_1" presStyleCnt="0"/>
      <dgm:spPr/>
    </dgm:pt>
    <dgm:pt modelId="{6B72A742-C9D3-4DB3-ADC3-2006DC0CB456}" type="pres">
      <dgm:prSet presAssocID="{1F398F53-528C-46BA-9E71-0BB4103F150E}" presName="accentRepeatNode" presStyleLbl="solidFgAcc1" presStyleIdx="0" presStyleCnt="3"/>
      <dgm:spPr/>
    </dgm:pt>
    <dgm:pt modelId="{2AF86BB0-CAB6-441A-952C-257CF01C6649}" type="pres">
      <dgm:prSet presAssocID="{49E4AB4D-00B5-434D-B486-E3235794B9E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20D61E1-911F-48F3-9E27-FAF8762A9F91}" type="pres">
      <dgm:prSet presAssocID="{49E4AB4D-00B5-434D-B486-E3235794B9EE}" presName="accent_2" presStyleCnt="0"/>
      <dgm:spPr/>
    </dgm:pt>
    <dgm:pt modelId="{68DAF6E9-A253-4DE7-8139-77B80F3BFBB7}" type="pres">
      <dgm:prSet presAssocID="{49E4AB4D-00B5-434D-B486-E3235794B9EE}" presName="accentRepeatNode" presStyleLbl="solidFgAcc1" presStyleIdx="1" presStyleCnt="3"/>
      <dgm:spPr/>
    </dgm:pt>
    <dgm:pt modelId="{893E73E8-2250-40A7-88E9-207D21C46425}" type="pres">
      <dgm:prSet presAssocID="{DDC5C7AA-D70C-41B4-802F-3B46F4C20A1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551B1D53-17A9-4EEB-8B67-FCE92A5AB969}" type="pres">
      <dgm:prSet presAssocID="{DDC5C7AA-D70C-41B4-802F-3B46F4C20A1C}" presName="accent_3" presStyleCnt="0"/>
      <dgm:spPr/>
    </dgm:pt>
    <dgm:pt modelId="{B8C59C6F-8A86-4C7F-B3B0-58765A142656}" type="pres">
      <dgm:prSet presAssocID="{DDC5C7AA-D70C-41B4-802F-3B46F4C20A1C}" presName="accentRepeatNode" presStyleLbl="solidFgAcc1" presStyleIdx="2" presStyleCnt="3"/>
      <dgm:spPr/>
    </dgm:pt>
  </dgm:ptLst>
  <dgm:cxnLst>
    <dgm:cxn modelId="{11C5ACD1-49FB-420B-8276-A2A1748EFB03}" type="presOf" srcId="{E453630E-4016-402B-BA27-D0AC6858EC45}" destId="{7A26FD39-B8D8-4FAA-B5DA-79323B92854F}" srcOrd="0" destOrd="0" presId="urn:microsoft.com/office/officeart/2008/layout/VerticalCurvedList"/>
    <dgm:cxn modelId="{2CE2E429-040F-4048-9D23-FD0F2123ED09}" srcId="{E453630E-4016-402B-BA27-D0AC6858EC45}" destId="{DDC5C7AA-D70C-41B4-802F-3B46F4C20A1C}" srcOrd="2" destOrd="0" parTransId="{8D22262E-6060-41E6-BBB4-3C203B94F22C}" sibTransId="{54928C71-13F4-4F28-820C-2308A227B4BF}"/>
    <dgm:cxn modelId="{4E8EC7FF-97B1-40B8-8FA2-FFBE306C0B77}" type="presOf" srcId="{4BB17DBD-3EC0-4396-A67E-91FA67EA8F38}" destId="{12FA1E71-14D8-4032-B782-4317AAD000EB}" srcOrd="0" destOrd="0" presId="urn:microsoft.com/office/officeart/2008/layout/VerticalCurvedList"/>
    <dgm:cxn modelId="{ECA8FB65-CD95-4717-987D-67E3BEBE855D}" type="presOf" srcId="{DDC5C7AA-D70C-41B4-802F-3B46F4C20A1C}" destId="{893E73E8-2250-40A7-88E9-207D21C46425}" srcOrd="0" destOrd="0" presId="urn:microsoft.com/office/officeart/2008/layout/VerticalCurvedList"/>
    <dgm:cxn modelId="{C764896F-018B-431C-941F-BB4A691F1E93}" srcId="{E453630E-4016-402B-BA27-D0AC6858EC45}" destId="{1F398F53-528C-46BA-9E71-0BB4103F150E}" srcOrd="0" destOrd="0" parTransId="{C908908D-1792-47D7-9171-182CC2AC3DBF}" sibTransId="{4BB17DBD-3EC0-4396-A67E-91FA67EA8F38}"/>
    <dgm:cxn modelId="{5C951221-8F51-4C0A-A46D-8C2667E777BA}" type="presOf" srcId="{1F398F53-528C-46BA-9E71-0BB4103F150E}" destId="{CA35ED57-E07F-4AB5-8637-18C6EB367D46}" srcOrd="0" destOrd="0" presId="urn:microsoft.com/office/officeart/2008/layout/VerticalCurvedList"/>
    <dgm:cxn modelId="{B585A249-4554-4CF9-8160-5B16DC494DB2}" srcId="{E453630E-4016-402B-BA27-D0AC6858EC45}" destId="{49E4AB4D-00B5-434D-B486-E3235794B9EE}" srcOrd="1" destOrd="0" parTransId="{8F64FAD4-0EBC-4F87-8448-A73B5CC6D27C}" sibTransId="{2F8C99C0-6A5B-4FA1-A1B0-65A4FF2A6904}"/>
    <dgm:cxn modelId="{41A51F86-8C52-485E-BFF6-D65C5B0B6849}" type="presOf" srcId="{49E4AB4D-00B5-434D-B486-E3235794B9EE}" destId="{2AF86BB0-CAB6-441A-952C-257CF01C6649}" srcOrd="0" destOrd="0" presId="urn:microsoft.com/office/officeart/2008/layout/VerticalCurvedList"/>
    <dgm:cxn modelId="{7F2850FF-3A58-4EBF-AD78-1C5850044866}" type="presParOf" srcId="{7A26FD39-B8D8-4FAA-B5DA-79323B92854F}" destId="{260C8938-EA93-4033-98F6-6E393CD37846}" srcOrd="0" destOrd="0" presId="urn:microsoft.com/office/officeart/2008/layout/VerticalCurvedList"/>
    <dgm:cxn modelId="{BF414FFE-1DCA-457C-969E-3505A6C7BB00}" type="presParOf" srcId="{260C8938-EA93-4033-98F6-6E393CD37846}" destId="{2FB7EC06-B3DC-4236-B300-32F3D014B6F4}" srcOrd="0" destOrd="0" presId="urn:microsoft.com/office/officeart/2008/layout/VerticalCurvedList"/>
    <dgm:cxn modelId="{C48FBBE6-A5C6-4637-AAAE-040427D6E341}" type="presParOf" srcId="{2FB7EC06-B3DC-4236-B300-32F3D014B6F4}" destId="{B2C8535E-0ADD-4373-A988-F660CB7A13C7}" srcOrd="0" destOrd="0" presId="urn:microsoft.com/office/officeart/2008/layout/VerticalCurvedList"/>
    <dgm:cxn modelId="{967E60EA-6CFA-4224-837C-1D0EABFF6A3F}" type="presParOf" srcId="{2FB7EC06-B3DC-4236-B300-32F3D014B6F4}" destId="{12FA1E71-14D8-4032-B782-4317AAD000EB}" srcOrd="1" destOrd="0" presId="urn:microsoft.com/office/officeart/2008/layout/VerticalCurvedList"/>
    <dgm:cxn modelId="{898783CC-1361-4128-9320-B3893C590C54}" type="presParOf" srcId="{2FB7EC06-B3DC-4236-B300-32F3D014B6F4}" destId="{6C8FE7AE-10A2-461A-8607-28461CB6F855}" srcOrd="2" destOrd="0" presId="urn:microsoft.com/office/officeart/2008/layout/VerticalCurvedList"/>
    <dgm:cxn modelId="{8A290BFA-5710-483D-8F37-2C6512263EAD}" type="presParOf" srcId="{2FB7EC06-B3DC-4236-B300-32F3D014B6F4}" destId="{C245E1A2-F8CA-42AF-B396-C22FD2EFCDEA}" srcOrd="3" destOrd="0" presId="urn:microsoft.com/office/officeart/2008/layout/VerticalCurvedList"/>
    <dgm:cxn modelId="{5BEF1BED-DF3B-46ED-834C-6350F9313B6D}" type="presParOf" srcId="{260C8938-EA93-4033-98F6-6E393CD37846}" destId="{CA35ED57-E07F-4AB5-8637-18C6EB367D46}" srcOrd="1" destOrd="0" presId="urn:microsoft.com/office/officeart/2008/layout/VerticalCurvedList"/>
    <dgm:cxn modelId="{A796865B-E570-4686-A042-D0FBFD3CB203}" type="presParOf" srcId="{260C8938-EA93-4033-98F6-6E393CD37846}" destId="{EFEADB42-B3C1-4611-9354-DEAC7BA7A777}" srcOrd="2" destOrd="0" presId="urn:microsoft.com/office/officeart/2008/layout/VerticalCurvedList"/>
    <dgm:cxn modelId="{49BAA92B-DD2C-4CB6-9016-BD930098AB8D}" type="presParOf" srcId="{EFEADB42-B3C1-4611-9354-DEAC7BA7A777}" destId="{6B72A742-C9D3-4DB3-ADC3-2006DC0CB456}" srcOrd="0" destOrd="0" presId="urn:microsoft.com/office/officeart/2008/layout/VerticalCurvedList"/>
    <dgm:cxn modelId="{A370A2E1-EAD1-4EA6-B6B0-5359E5F4874B}" type="presParOf" srcId="{260C8938-EA93-4033-98F6-6E393CD37846}" destId="{2AF86BB0-CAB6-441A-952C-257CF01C6649}" srcOrd="3" destOrd="0" presId="urn:microsoft.com/office/officeart/2008/layout/VerticalCurvedList"/>
    <dgm:cxn modelId="{00FAAE3C-EA27-45BC-9794-023C0FC1E6AB}" type="presParOf" srcId="{260C8938-EA93-4033-98F6-6E393CD37846}" destId="{320D61E1-911F-48F3-9E27-FAF8762A9F91}" srcOrd="4" destOrd="0" presId="urn:microsoft.com/office/officeart/2008/layout/VerticalCurvedList"/>
    <dgm:cxn modelId="{1C84107D-A5F9-4136-A10A-053D43924A4D}" type="presParOf" srcId="{320D61E1-911F-48F3-9E27-FAF8762A9F91}" destId="{68DAF6E9-A253-4DE7-8139-77B80F3BFBB7}" srcOrd="0" destOrd="0" presId="urn:microsoft.com/office/officeart/2008/layout/VerticalCurvedList"/>
    <dgm:cxn modelId="{9464DE2A-AF2E-4ACE-AE57-4269C6C78A67}" type="presParOf" srcId="{260C8938-EA93-4033-98F6-6E393CD37846}" destId="{893E73E8-2250-40A7-88E9-207D21C46425}" srcOrd="5" destOrd="0" presId="urn:microsoft.com/office/officeart/2008/layout/VerticalCurvedList"/>
    <dgm:cxn modelId="{CB780111-A019-4CEE-9AFD-4F6089DEB9A7}" type="presParOf" srcId="{260C8938-EA93-4033-98F6-6E393CD37846}" destId="{551B1D53-17A9-4EEB-8B67-FCE92A5AB969}" srcOrd="6" destOrd="0" presId="urn:microsoft.com/office/officeart/2008/layout/VerticalCurvedList"/>
    <dgm:cxn modelId="{1392ECAF-FD69-4EEF-968A-1A3122F3E4C9}" type="presParOf" srcId="{551B1D53-17A9-4EEB-8B67-FCE92A5AB969}" destId="{B8C59C6F-8A86-4C7F-B3B0-58765A1426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E2072-D642-4DFE-9278-0D2A7555EC83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C"/>
        </a:p>
      </dgm:t>
    </dgm:pt>
    <dgm:pt modelId="{0F0B4176-A022-4262-8D10-4864AF4A2F04}">
      <dgm:prSet phldrT="[Texto]" custT="1"/>
      <dgm:spPr/>
      <dgm:t>
        <a:bodyPr/>
        <a:lstStyle/>
        <a:p>
          <a:r>
            <a:rPr lang="es-EC" sz="1400" dirty="0" smtClean="0"/>
            <a:t>La institución pública se enfoca en la </a:t>
          </a:r>
          <a:r>
            <a:rPr lang="es-EC" sz="1400" b="1" u="sng" dirty="0" smtClean="0"/>
            <a:t>vigilancia y control</a:t>
          </a:r>
          <a:r>
            <a:rPr lang="es-EC" sz="1400" b="1" u="none" dirty="0" smtClean="0"/>
            <a:t> </a:t>
          </a:r>
          <a:r>
            <a:rPr lang="es-EC" sz="1400" dirty="0" smtClean="0"/>
            <a:t>para el cumplimiento de la reglamentación técnica sanitaria</a:t>
          </a:r>
          <a:endParaRPr lang="es-EC" sz="1400" dirty="0"/>
        </a:p>
      </dgm:t>
    </dgm:pt>
    <dgm:pt modelId="{439CE899-6016-41AE-B564-BB7095B26B9B}" type="parTrans" cxnId="{B256E381-BE56-4679-BA66-CE534BBEADE0}">
      <dgm:prSet/>
      <dgm:spPr/>
      <dgm:t>
        <a:bodyPr/>
        <a:lstStyle/>
        <a:p>
          <a:endParaRPr lang="es-EC"/>
        </a:p>
      </dgm:t>
    </dgm:pt>
    <dgm:pt modelId="{E5E7F906-F8D9-4D68-8024-2D8A2EEA0AC3}" type="sibTrans" cxnId="{B256E381-BE56-4679-BA66-CE534BBEADE0}">
      <dgm:prSet/>
      <dgm:spPr/>
      <dgm:t>
        <a:bodyPr/>
        <a:lstStyle/>
        <a:p>
          <a:endParaRPr lang="es-EC"/>
        </a:p>
      </dgm:t>
    </dgm:pt>
    <dgm:pt modelId="{6322CE7E-64DC-4CBE-8159-1A1929350F39}">
      <dgm:prSet phldrT="[Texto]" custT="1"/>
      <dgm:spPr/>
      <dgm:t>
        <a:bodyPr/>
        <a:lstStyle/>
        <a:p>
          <a:r>
            <a:rPr lang="es-EC" sz="1300" dirty="0" smtClean="0"/>
            <a:t>Productores sin Notificación Sanitaria tienen </a:t>
          </a:r>
          <a:r>
            <a:rPr lang="es-EC" sz="1300" b="1" u="sng" dirty="0" smtClean="0"/>
            <a:t>dificultades para acceder a la comercialización </a:t>
          </a:r>
          <a:r>
            <a:rPr lang="es-EC" sz="1300" dirty="0" smtClean="0"/>
            <a:t>directa</a:t>
          </a:r>
          <a:endParaRPr lang="es-EC" sz="1300" dirty="0"/>
        </a:p>
      </dgm:t>
    </dgm:pt>
    <dgm:pt modelId="{42F01246-1FE8-4EE5-A7C8-98C0DD18490B}" type="sibTrans" cxnId="{870A7DC7-2D43-43A3-B8E3-F83A1A37475E}">
      <dgm:prSet/>
      <dgm:spPr/>
      <dgm:t>
        <a:bodyPr/>
        <a:lstStyle/>
        <a:p>
          <a:endParaRPr lang="es-EC"/>
        </a:p>
      </dgm:t>
    </dgm:pt>
    <dgm:pt modelId="{D290C843-D4C4-4214-A160-244D662095AE}" type="parTrans" cxnId="{870A7DC7-2D43-43A3-B8E3-F83A1A37475E}">
      <dgm:prSet/>
      <dgm:spPr/>
      <dgm:t>
        <a:bodyPr/>
        <a:lstStyle/>
        <a:p>
          <a:endParaRPr lang="es-EC"/>
        </a:p>
      </dgm:t>
    </dgm:pt>
    <dgm:pt modelId="{985AC84A-81F0-48D6-BD70-67049E7CED2F}">
      <dgm:prSet phldrT="[Texto]" custT="1"/>
      <dgm:spPr/>
      <dgm:t>
        <a:bodyPr/>
        <a:lstStyle/>
        <a:p>
          <a:r>
            <a:rPr lang="es-EC" sz="1200" dirty="0" smtClean="0"/>
            <a:t>No existe normativa técnica para el procesamiento en </a:t>
          </a:r>
          <a:r>
            <a:rPr lang="es-EC" sz="1200" b="1" u="sng" dirty="0" smtClean="0"/>
            <a:t>establecimientos a pequeña escala, o en los hogares de productores rurales AFC</a:t>
          </a:r>
        </a:p>
      </dgm:t>
    </dgm:pt>
    <dgm:pt modelId="{CE620A41-23E6-490C-BCAA-68331C70DFBE}" type="parTrans" cxnId="{1114E199-3C80-45DF-89B8-61B3974C8E52}">
      <dgm:prSet/>
      <dgm:spPr/>
      <dgm:t>
        <a:bodyPr/>
        <a:lstStyle/>
        <a:p>
          <a:endParaRPr lang="es-EC"/>
        </a:p>
      </dgm:t>
    </dgm:pt>
    <dgm:pt modelId="{3DC1C739-D0AF-4C95-A0EE-8035DA72D69B}" type="sibTrans" cxnId="{1114E199-3C80-45DF-89B8-61B3974C8E52}">
      <dgm:prSet/>
      <dgm:spPr/>
      <dgm:t>
        <a:bodyPr/>
        <a:lstStyle/>
        <a:p>
          <a:endParaRPr lang="es-EC"/>
        </a:p>
      </dgm:t>
    </dgm:pt>
    <dgm:pt modelId="{0C7FAF9E-2E8A-4944-8C30-BBBC6CAF8892}">
      <dgm:prSet phldrT="[Texto]" custT="1"/>
      <dgm:spPr/>
      <dgm:t>
        <a:bodyPr/>
        <a:lstStyle/>
        <a:p>
          <a:r>
            <a:rPr lang="es-EC" sz="1200" dirty="0" smtClean="0"/>
            <a:t>Dificultades en el </a:t>
          </a:r>
          <a:r>
            <a:rPr lang="es-EC" sz="1200" b="1" dirty="0" smtClean="0"/>
            <a:t>recorrido institucional </a:t>
          </a:r>
          <a:r>
            <a:rPr lang="es-EC" sz="1200" dirty="0" smtClean="0"/>
            <a:t>para la obtención de </a:t>
          </a:r>
          <a:r>
            <a:rPr lang="es-EC" sz="1200" dirty="0" err="1" smtClean="0"/>
            <a:t>Not</a:t>
          </a:r>
          <a:r>
            <a:rPr lang="es-EC" sz="1200" dirty="0" smtClean="0"/>
            <a:t> San </a:t>
          </a:r>
        </a:p>
        <a:p>
          <a:r>
            <a:rPr lang="es-EC" sz="1200" dirty="0" smtClean="0"/>
            <a:t>(SRI, MIPRO, SEPS, ARCSA)</a:t>
          </a:r>
          <a:endParaRPr lang="es-EC" sz="1200" dirty="0"/>
        </a:p>
      </dgm:t>
    </dgm:pt>
    <dgm:pt modelId="{41B3C669-FB9B-4A44-9F19-B03595A9FA61}" type="parTrans" cxnId="{F0A5FB0A-6186-4D8E-AC5B-EDCACB6EFFDD}">
      <dgm:prSet/>
      <dgm:spPr/>
      <dgm:t>
        <a:bodyPr/>
        <a:lstStyle/>
        <a:p>
          <a:endParaRPr lang="es-EC"/>
        </a:p>
      </dgm:t>
    </dgm:pt>
    <dgm:pt modelId="{5CB9D7E7-4DF8-431D-8EAD-4787B55E0A30}" type="sibTrans" cxnId="{F0A5FB0A-6186-4D8E-AC5B-EDCACB6EFFDD}">
      <dgm:prSet/>
      <dgm:spPr/>
      <dgm:t>
        <a:bodyPr/>
        <a:lstStyle/>
        <a:p>
          <a:endParaRPr lang="es-EC"/>
        </a:p>
      </dgm:t>
    </dgm:pt>
    <dgm:pt modelId="{1F38639C-723F-44D9-AB6C-52D1A84B4521}">
      <dgm:prSet phldrT="[Texto]" custT="1"/>
      <dgm:spPr/>
      <dgm:t>
        <a:bodyPr/>
        <a:lstStyle/>
        <a:p>
          <a:r>
            <a:rPr lang="es-EC" sz="1400" b="1" u="sng" dirty="0" smtClean="0"/>
            <a:t>Costos elevados de maquinaria e infraestructura </a:t>
          </a:r>
          <a:r>
            <a:rPr lang="es-EC" sz="1400" dirty="0" smtClean="0"/>
            <a:t>para cumplir con normativas técnicas sanitarias</a:t>
          </a:r>
          <a:endParaRPr lang="es-EC" sz="1400" dirty="0"/>
        </a:p>
      </dgm:t>
    </dgm:pt>
    <dgm:pt modelId="{2840362B-2B5F-4FCA-B272-589C7571CF54}" type="parTrans" cxnId="{461CEFB5-7479-467E-977F-2EDA821A5AE0}">
      <dgm:prSet/>
      <dgm:spPr/>
      <dgm:t>
        <a:bodyPr/>
        <a:lstStyle/>
        <a:p>
          <a:endParaRPr lang="es-EC"/>
        </a:p>
      </dgm:t>
    </dgm:pt>
    <dgm:pt modelId="{FCF4C926-73AF-453F-A82D-BD9A52800DB2}" type="sibTrans" cxnId="{461CEFB5-7479-467E-977F-2EDA821A5AE0}">
      <dgm:prSet/>
      <dgm:spPr/>
      <dgm:t>
        <a:bodyPr/>
        <a:lstStyle/>
        <a:p>
          <a:endParaRPr lang="es-EC"/>
        </a:p>
      </dgm:t>
    </dgm:pt>
    <dgm:pt modelId="{DE452B70-57D7-46D8-85A4-A48925AF6268}">
      <dgm:prSet phldrT="[Texto]" custT="1"/>
      <dgm:spPr/>
      <dgm:t>
        <a:bodyPr/>
        <a:lstStyle/>
        <a:p>
          <a:r>
            <a:rPr lang="es-EC" sz="1100" dirty="0" smtClean="0"/>
            <a:t>No se reconocen las </a:t>
          </a:r>
          <a:r>
            <a:rPr lang="es-EC" sz="1100" b="1" u="sng" dirty="0" smtClean="0"/>
            <a:t>prácticas diferenciadas  e innovadoras en manejo de alimentos</a:t>
          </a:r>
          <a:r>
            <a:rPr lang="es-EC" sz="1100" dirty="0" smtClean="0"/>
            <a:t> de productores de la AFC (</a:t>
          </a:r>
          <a:r>
            <a:rPr lang="es-EC" sz="1100" dirty="0" err="1" smtClean="0"/>
            <a:t>ej</a:t>
          </a:r>
          <a:r>
            <a:rPr lang="es-EC" sz="1100" dirty="0" smtClean="0"/>
            <a:t> leche de amaranto, miel de </a:t>
          </a:r>
          <a:r>
            <a:rPr lang="es-EC" sz="1100" dirty="0" err="1" smtClean="0"/>
            <a:t>chawarmishky</a:t>
          </a:r>
          <a:r>
            <a:rPr lang="es-EC" sz="1100" dirty="0" smtClean="0"/>
            <a:t>)</a:t>
          </a:r>
          <a:endParaRPr lang="es-EC" sz="1100" dirty="0"/>
        </a:p>
      </dgm:t>
    </dgm:pt>
    <dgm:pt modelId="{1C6C1CCE-61D6-49F1-951B-6995843F3BD7}" type="sibTrans" cxnId="{68F61C9C-3A09-44D2-B618-6D6A42A5EEF5}">
      <dgm:prSet/>
      <dgm:spPr/>
      <dgm:t>
        <a:bodyPr/>
        <a:lstStyle/>
        <a:p>
          <a:endParaRPr lang="es-EC"/>
        </a:p>
      </dgm:t>
    </dgm:pt>
    <dgm:pt modelId="{37F77D15-88AA-4CD7-AB87-D3D1BC90E2E8}" type="parTrans" cxnId="{68F61C9C-3A09-44D2-B618-6D6A42A5EEF5}">
      <dgm:prSet/>
      <dgm:spPr/>
      <dgm:t>
        <a:bodyPr/>
        <a:lstStyle/>
        <a:p>
          <a:endParaRPr lang="es-EC"/>
        </a:p>
      </dgm:t>
    </dgm:pt>
    <dgm:pt modelId="{4DB927B9-4439-4434-AF6B-281420F3F767}">
      <dgm:prSet phldrT="[Texto]" custT="1"/>
      <dgm:spPr/>
      <dgm:t>
        <a:bodyPr/>
        <a:lstStyle/>
        <a:p>
          <a:r>
            <a:rPr lang="es-EC" sz="1300" dirty="0" smtClean="0"/>
            <a:t>No existe </a:t>
          </a:r>
          <a:r>
            <a:rPr lang="es-EC" sz="1300" b="1" u="sng" dirty="0" smtClean="0"/>
            <a:t> capacitación </a:t>
          </a:r>
          <a:r>
            <a:rPr lang="es-EC" sz="1300" dirty="0" smtClean="0"/>
            <a:t>(permanente y de acceso rural) en sanidad e inocuidad (PCH, BPM)</a:t>
          </a:r>
          <a:endParaRPr lang="es-EC" sz="1300" dirty="0"/>
        </a:p>
      </dgm:t>
    </dgm:pt>
    <dgm:pt modelId="{0B5C1882-AB1F-4B1E-9BAB-55B234E8B817}" type="parTrans" cxnId="{F09AD224-0F98-4810-BFF2-3E522DF31114}">
      <dgm:prSet/>
      <dgm:spPr/>
      <dgm:t>
        <a:bodyPr/>
        <a:lstStyle/>
        <a:p>
          <a:endParaRPr lang="es-EC"/>
        </a:p>
      </dgm:t>
    </dgm:pt>
    <dgm:pt modelId="{E853E66A-1798-408A-91CD-2400ABEED90F}" type="sibTrans" cxnId="{F09AD224-0F98-4810-BFF2-3E522DF31114}">
      <dgm:prSet/>
      <dgm:spPr/>
      <dgm:t>
        <a:bodyPr/>
        <a:lstStyle/>
        <a:p>
          <a:endParaRPr lang="es-EC"/>
        </a:p>
      </dgm:t>
    </dgm:pt>
    <dgm:pt modelId="{B0308605-1503-48D2-B3BA-3BCC963FDE78}">
      <dgm:prSet phldrT="[Texto]" custT="1"/>
      <dgm:spPr/>
      <dgm:t>
        <a:bodyPr/>
        <a:lstStyle/>
        <a:p>
          <a:r>
            <a:rPr lang="es-EC" sz="1300" dirty="0" smtClean="0"/>
            <a:t>Costos de </a:t>
          </a:r>
          <a:r>
            <a:rPr lang="es-EC" sz="1300" b="1" u="sng" dirty="0" smtClean="0"/>
            <a:t>técnicos en alimentos y pruebas de laboratorio</a:t>
          </a:r>
          <a:r>
            <a:rPr lang="es-EC" sz="1300" b="1" u="none" dirty="0" smtClean="0"/>
            <a:t> </a:t>
          </a:r>
          <a:r>
            <a:rPr lang="es-EC" sz="1300" dirty="0" smtClean="0"/>
            <a:t>son elevados, de difícil acceso a productores AFC</a:t>
          </a:r>
          <a:endParaRPr lang="es-EC" sz="1300" dirty="0"/>
        </a:p>
      </dgm:t>
    </dgm:pt>
    <dgm:pt modelId="{3FD7730D-B55E-4718-8CD2-4CAECB533B8B}" type="parTrans" cxnId="{4B002DC9-0AC0-48F0-9EDC-836AFB4F632B}">
      <dgm:prSet/>
      <dgm:spPr/>
      <dgm:t>
        <a:bodyPr/>
        <a:lstStyle/>
        <a:p>
          <a:endParaRPr lang="es-EC"/>
        </a:p>
      </dgm:t>
    </dgm:pt>
    <dgm:pt modelId="{D452DC6A-24B1-4FF8-89FA-4639E10EECD7}" type="sibTrans" cxnId="{4B002DC9-0AC0-48F0-9EDC-836AFB4F632B}">
      <dgm:prSet/>
      <dgm:spPr/>
      <dgm:t>
        <a:bodyPr/>
        <a:lstStyle/>
        <a:p>
          <a:endParaRPr lang="es-EC"/>
        </a:p>
      </dgm:t>
    </dgm:pt>
    <dgm:pt modelId="{9D4DADCC-924C-449F-BB4F-B16D898CF83A}">
      <dgm:prSet phldrT="[Texto]" custT="1"/>
      <dgm:spPr/>
      <dgm:t>
        <a:bodyPr/>
        <a:lstStyle/>
        <a:p>
          <a:r>
            <a:rPr lang="es-EC" sz="1400" b="1" u="sng" dirty="0" smtClean="0"/>
            <a:t>Dificultad en el proceso de obtención de </a:t>
          </a:r>
          <a:r>
            <a:rPr lang="es-EC" sz="1400" b="1" u="sng" dirty="0" err="1" smtClean="0"/>
            <a:t>Not</a:t>
          </a:r>
          <a:r>
            <a:rPr lang="es-EC" sz="1400" b="1" u="sng" dirty="0" smtClean="0"/>
            <a:t> Sanitaria</a:t>
          </a:r>
          <a:r>
            <a:rPr lang="es-EC" sz="1400" dirty="0" smtClean="0"/>
            <a:t>: costos, papeleo, acceso a información</a:t>
          </a:r>
          <a:endParaRPr lang="es-EC" sz="1400" dirty="0"/>
        </a:p>
      </dgm:t>
    </dgm:pt>
    <dgm:pt modelId="{EBE3C313-5426-4298-9A25-828C8E2EB36A}" type="parTrans" cxnId="{E7DB2B23-AB4D-4F51-AE44-3FDFDE669213}">
      <dgm:prSet/>
      <dgm:spPr/>
      <dgm:t>
        <a:bodyPr/>
        <a:lstStyle/>
        <a:p>
          <a:endParaRPr lang="es-EC"/>
        </a:p>
      </dgm:t>
    </dgm:pt>
    <dgm:pt modelId="{D3B7E2BE-232F-4898-85FD-B1DA1684C402}" type="sibTrans" cxnId="{E7DB2B23-AB4D-4F51-AE44-3FDFDE669213}">
      <dgm:prSet/>
      <dgm:spPr/>
      <dgm:t>
        <a:bodyPr/>
        <a:lstStyle/>
        <a:p>
          <a:endParaRPr lang="es-EC"/>
        </a:p>
      </dgm:t>
    </dgm:pt>
    <dgm:pt modelId="{A9B4D4D8-B5BC-494D-A4BE-CBADF32D1F74}">
      <dgm:prSet phldrT="[Texto]" custT="1"/>
      <dgm:spPr/>
      <dgm:t>
        <a:bodyPr/>
        <a:lstStyle/>
        <a:p>
          <a:r>
            <a:rPr lang="es-EC" sz="3500" dirty="0" smtClean="0"/>
            <a:t>Resumen barreras sanitarias</a:t>
          </a:r>
        </a:p>
      </dgm:t>
    </dgm:pt>
    <dgm:pt modelId="{68DEE4CF-BBDB-45F7-91C3-E9619FAC1A17}" type="sibTrans" cxnId="{80073B90-5DFE-483B-979D-B3D0FD9E3B75}">
      <dgm:prSet/>
      <dgm:spPr/>
      <dgm:t>
        <a:bodyPr/>
        <a:lstStyle/>
        <a:p>
          <a:endParaRPr lang="es-EC"/>
        </a:p>
      </dgm:t>
    </dgm:pt>
    <dgm:pt modelId="{A787D42F-7E0A-4B1E-8178-4CC52BD68F64}" type="parTrans" cxnId="{80073B90-5DFE-483B-979D-B3D0FD9E3B75}">
      <dgm:prSet/>
      <dgm:spPr/>
      <dgm:t>
        <a:bodyPr/>
        <a:lstStyle/>
        <a:p>
          <a:endParaRPr lang="es-EC"/>
        </a:p>
      </dgm:t>
    </dgm:pt>
    <dgm:pt modelId="{ED8FF6A5-5C00-4FC9-8DAB-FD3965933776}">
      <dgm:prSet phldrT="[Texto]" custT="1"/>
      <dgm:spPr/>
      <dgm:t>
        <a:bodyPr/>
        <a:lstStyle/>
        <a:p>
          <a:r>
            <a:rPr lang="es-EC" sz="1400" dirty="0" smtClean="0"/>
            <a:t>No existe </a:t>
          </a:r>
          <a:r>
            <a:rPr lang="es-EC" sz="1400" b="1" u="sng" dirty="0" smtClean="0"/>
            <a:t>normativa técnica sanitaria diferenciada </a:t>
          </a:r>
          <a:r>
            <a:rPr lang="es-EC" sz="1400" dirty="0" smtClean="0"/>
            <a:t>para la producción de la AFC</a:t>
          </a:r>
          <a:endParaRPr lang="es-EC" sz="1400" dirty="0"/>
        </a:p>
      </dgm:t>
    </dgm:pt>
    <dgm:pt modelId="{9B857284-82C7-4B17-96D5-1A7876F1A08E}" type="parTrans" cxnId="{50960445-8E62-4064-8A91-C3D1CB3DC18D}">
      <dgm:prSet/>
      <dgm:spPr/>
      <dgm:t>
        <a:bodyPr/>
        <a:lstStyle/>
        <a:p>
          <a:endParaRPr lang="es-EC"/>
        </a:p>
      </dgm:t>
    </dgm:pt>
    <dgm:pt modelId="{91CB7E75-4463-4F9C-BCC5-2FB43C05E06F}" type="sibTrans" cxnId="{50960445-8E62-4064-8A91-C3D1CB3DC18D}">
      <dgm:prSet/>
      <dgm:spPr/>
      <dgm:t>
        <a:bodyPr/>
        <a:lstStyle/>
        <a:p>
          <a:endParaRPr lang="es-EC"/>
        </a:p>
      </dgm:t>
    </dgm:pt>
    <dgm:pt modelId="{29226676-7415-4CB8-B6F2-72821A6B6B80}" type="pres">
      <dgm:prSet presAssocID="{037E2072-D642-4DFE-9278-0D2A7555EC8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C"/>
        </a:p>
      </dgm:t>
    </dgm:pt>
    <dgm:pt modelId="{C38A0AAD-2F87-427F-9143-192A8FEDB262}" type="pres">
      <dgm:prSet presAssocID="{A9B4D4D8-B5BC-494D-A4BE-CBADF32D1F74}" presName="vertOne" presStyleCnt="0"/>
      <dgm:spPr/>
      <dgm:t>
        <a:bodyPr/>
        <a:lstStyle/>
        <a:p>
          <a:endParaRPr lang="es-EC"/>
        </a:p>
      </dgm:t>
    </dgm:pt>
    <dgm:pt modelId="{551B4462-6EF0-47E5-A4AB-47FC9414231E}" type="pres">
      <dgm:prSet presAssocID="{A9B4D4D8-B5BC-494D-A4BE-CBADF32D1F74}" presName="txOne" presStyleLbl="node0" presStyleIdx="0" presStyleCnt="1" custScaleY="33321" custLinFactNeighborY="-8135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ED708D7B-E97E-4C38-8AF3-C5EECA85B7B0}" type="pres">
      <dgm:prSet presAssocID="{A9B4D4D8-B5BC-494D-A4BE-CBADF32D1F74}" presName="parTransOne" presStyleCnt="0"/>
      <dgm:spPr/>
      <dgm:t>
        <a:bodyPr/>
        <a:lstStyle/>
        <a:p>
          <a:endParaRPr lang="es-EC"/>
        </a:p>
      </dgm:t>
    </dgm:pt>
    <dgm:pt modelId="{30E2B425-1F0D-4EF5-B89F-6390B0E954BD}" type="pres">
      <dgm:prSet presAssocID="{A9B4D4D8-B5BC-494D-A4BE-CBADF32D1F74}" presName="horzOne" presStyleCnt="0"/>
      <dgm:spPr/>
      <dgm:t>
        <a:bodyPr/>
        <a:lstStyle/>
        <a:p>
          <a:endParaRPr lang="es-EC"/>
        </a:p>
      </dgm:t>
    </dgm:pt>
    <dgm:pt modelId="{88AABF1E-25E5-4A3B-8B0C-C8DC51C2EBC7}" type="pres">
      <dgm:prSet presAssocID="{ED8FF6A5-5C00-4FC9-8DAB-FD3965933776}" presName="vertTwo" presStyleCnt="0"/>
      <dgm:spPr/>
      <dgm:t>
        <a:bodyPr/>
        <a:lstStyle/>
        <a:p>
          <a:endParaRPr lang="es-EC"/>
        </a:p>
      </dgm:t>
    </dgm:pt>
    <dgm:pt modelId="{BB307363-FBAA-470D-A570-FD438654A021}" type="pres">
      <dgm:prSet presAssocID="{ED8FF6A5-5C00-4FC9-8DAB-FD3965933776}" presName="txTwo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6957F1DE-5220-4474-88C1-C732861BE8DD}" type="pres">
      <dgm:prSet presAssocID="{ED8FF6A5-5C00-4FC9-8DAB-FD3965933776}" presName="horzTwo" presStyleCnt="0"/>
      <dgm:spPr/>
      <dgm:t>
        <a:bodyPr/>
        <a:lstStyle/>
        <a:p>
          <a:endParaRPr lang="es-EC"/>
        </a:p>
      </dgm:t>
    </dgm:pt>
    <dgm:pt modelId="{812D8B4E-061E-4A04-B920-208554504614}" type="pres">
      <dgm:prSet presAssocID="{91CB7E75-4463-4F9C-BCC5-2FB43C05E06F}" presName="sibSpaceTwo" presStyleCnt="0"/>
      <dgm:spPr/>
      <dgm:t>
        <a:bodyPr/>
        <a:lstStyle/>
        <a:p>
          <a:endParaRPr lang="es-EC"/>
        </a:p>
      </dgm:t>
    </dgm:pt>
    <dgm:pt modelId="{0F62AFAB-AC41-4998-8E6B-9F0F6E4E01CA}" type="pres">
      <dgm:prSet presAssocID="{0F0B4176-A022-4262-8D10-4864AF4A2F04}" presName="vertTwo" presStyleCnt="0"/>
      <dgm:spPr/>
      <dgm:t>
        <a:bodyPr/>
        <a:lstStyle/>
        <a:p>
          <a:endParaRPr lang="es-EC"/>
        </a:p>
      </dgm:t>
    </dgm:pt>
    <dgm:pt modelId="{DC939509-78FE-49FA-B2C4-653CBAABF874}" type="pres">
      <dgm:prSet presAssocID="{0F0B4176-A022-4262-8D10-4864AF4A2F04}" presName="txTwo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6FFA6D57-8F71-4B06-A1FD-4F95B9155897}" type="pres">
      <dgm:prSet presAssocID="{0F0B4176-A022-4262-8D10-4864AF4A2F04}" presName="parTransTwo" presStyleCnt="0"/>
      <dgm:spPr/>
      <dgm:t>
        <a:bodyPr/>
        <a:lstStyle/>
        <a:p>
          <a:endParaRPr lang="es-EC"/>
        </a:p>
      </dgm:t>
    </dgm:pt>
    <dgm:pt modelId="{14FA4D22-CB38-4599-9EAF-3702646A2915}" type="pres">
      <dgm:prSet presAssocID="{0F0B4176-A022-4262-8D10-4864AF4A2F04}" presName="horzTwo" presStyleCnt="0"/>
      <dgm:spPr/>
      <dgm:t>
        <a:bodyPr/>
        <a:lstStyle/>
        <a:p>
          <a:endParaRPr lang="es-EC"/>
        </a:p>
      </dgm:t>
    </dgm:pt>
    <dgm:pt modelId="{253A30EA-F652-4234-845F-F0467394E03F}" type="pres">
      <dgm:prSet presAssocID="{9D4DADCC-924C-449F-BB4F-B16D898CF83A}" presName="vertThree" presStyleCnt="0"/>
      <dgm:spPr/>
      <dgm:t>
        <a:bodyPr/>
        <a:lstStyle/>
        <a:p>
          <a:endParaRPr lang="es-EC"/>
        </a:p>
      </dgm:t>
    </dgm:pt>
    <dgm:pt modelId="{FFD2CBFE-7240-4128-8921-0A50F1560E89}" type="pres">
      <dgm:prSet presAssocID="{9D4DADCC-924C-449F-BB4F-B16D898CF83A}" presName="txThree" presStyleLbl="node3" presStyleIdx="0" presStyleCnt="5" custScaleX="110993" custLinFactNeighborX="-76619" custLinFactNeighborY="1073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7FA27798-41A7-406D-BE21-3D0BD02D00C5}" type="pres">
      <dgm:prSet presAssocID="{9D4DADCC-924C-449F-BB4F-B16D898CF83A}" presName="horzThree" presStyleCnt="0"/>
      <dgm:spPr/>
      <dgm:t>
        <a:bodyPr/>
        <a:lstStyle/>
        <a:p>
          <a:endParaRPr lang="es-EC"/>
        </a:p>
      </dgm:t>
    </dgm:pt>
    <dgm:pt modelId="{B9495244-B85D-4129-B64E-B02F9664FB4D}" type="pres">
      <dgm:prSet presAssocID="{D3B7E2BE-232F-4898-85FD-B1DA1684C402}" presName="sibSpaceThree" presStyleCnt="0"/>
      <dgm:spPr/>
      <dgm:t>
        <a:bodyPr/>
        <a:lstStyle/>
        <a:p>
          <a:endParaRPr lang="es-EC"/>
        </a:p>
      </dgm:t>
    </dgm:pt>
    <dgm:pt modelId="{1B134334-EE18-4F92-B188-34DDB6DE5BCC}" type="pres">
      <dgm:prSet presAssocID="{6322CE7E-64DC-4CBE-8159-1A1929350F39}" presName="vertThree" presStyleCnt="0"/>
      <dgm:spPr/>
      <dgm:t>
        <a:bodyPr/>
        <a:lstStyle/>
        <a:p>
          <a:endParaRPr lang="es-EC"/>
        </a:p>
      </dgm:t>
    </dgm:pt>
    <dgm:pt modelId="{802357A6-F2DB-4A23-9D89-6888E71F7769}" type="pres">
      <dgm:prSet presAssocID="{6322CE7E-64DC-4CBE-8159-1A1929350F39}" presName="txThree" presStyleLbl="node3" presStyleIdx="1" presStyleCnt="5" custScaleX="111528" custLinFactNeighborX="-57403" custLinFactNeighborY="1073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B3CA4B34-4AC2-4C76-BE9F-290207AEAF6D}" type="pres">
      <dgm:prSet presAssocID="{6322CE7E-64DC-4CBE-8159-1A1929350F39}" presName="horzThree" presStyleCnt="0"/>
      <dgm:spPr/>
      <dgm:t>
        <a:bodyPr/>
        <a:lstStyle/>
        <a:p>
          <a:endParaRPr lang="es-EC"/>
        </a:p>
      </dgm:t>
    </dgm:pt>
    <dgm:pt modelId="{AB65F4F8-06B4-49BE-8343-04C3894F92FC}" type="pres">
      <dgm:prSet presAssocID="{E5E7F906-F8D9-4D68-8024-2D8A2EEA0AC3}" presName="sibSpaceTwo" presStyleCnt="0"/>
      <dgm:spPr/>
      <dgm:t>
        <a:bodyPr/>
        <a:lstStyle/>
        <a:p>
          <a:endParaRPr lang="es-EC"/>
        </a:p>
      </dgm:t>
    </dgm:pt>
    <dgm:pt modelId="{6BA6A9F3-B8DE-4199-B948-D5E25BB42AFA}" type="pres">
      <dgm:prSet presAssocID="{4DB927B9-4439-4434-AF6B-281420F3F767}" presName="vertTwo" presStyleCnt="0"/>
      <dgm:spPr/>
      <dgm:t>
        <a:bodyPr/>
        <a:lstStyle/>
        <a:p>
          <a:endParaRPr lang="es-EC"/>
        </a:p>
      </dgm:t>
    </dgm:pt>
    <dgm:pt modelId="{B8E6C85F-8D34-4BD8-9FCD-2516A2757C3E}" type="pres">
      <dgm:prSet presAssocID="{4DB927B9-4439-4434-AF6B-281420F3F767}" presName="txTwo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9F7572F2-9B0E-4727-828D-8C95076A6E10}" type="pres">
      <dgm:prSet presAssocID="{4DB927B9-4439-4434-AF6B-281420F3F767}" presName="parTransTwo" presStyleCnt="0"/>
      <dgm:spPr/>
      <dgm:t>
        <a:bodyPr/>
        <a:lstStyle/>
        <a:p>
          <a:endParaRPr lang="es-EC"/>
        </a:p>
      </dgm:t>
    </dgm:pt>
    <dgm:pt modelId="{CC974F59-A412-450F-BC0A-87A6AADE16E2}" type="pres">
      <dgm:prSet presAssocID="{4DB927B9-4439-4434-AF6B-281420F3F767}" presName="horzTwo" presStyleCnt="0"/>
      <dgm:spPr/>
      <dgm:t>
        <a:bodyPr/>
        <a:lstStyle/>
        <a:p>
          <a:endParaRPr lang="es-EC"/>
        </a:p>
      </dgm:t>
    </dgm:pt>
    <dgm:pt modelId="{4152594C-C501-4641-96DD-204C26D6CA27}" type="pres">
      <dgm:prSet presAssocID="{B0308605-1503-48D2-B3BA-3BCC963FDE78}" presName="vertThree" presStyleCnt="0"/>
      <dgm:spPr/>
      <dgm:t>
        <a:bodyPr/>
        <a:lstStyle/>
        <a:p>
          <a:endParaRPr lang="es-EC"/>
        </a:p>
      </dgm:t>
    </dgm:pt>
    <dgm:pt modelId="{324336F4-2E7C-42E6-8DC8-3551DBF47659}" type="pres">
      <dgm:prSet presAssocID="{B0308605-1503-48D2-B3BA-3BCC963FDE78}" presName="txThree" presStyleLbl="node3" presStyleIdx="2" presStyleCnt="5" custScaleX="116334" custLinFactNeighborX="-43175" custLinFactNeighborY="-278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2CD5DAF2-A4B4-4C7D-8648-E122A9F45AC9}" type="pres">
      <dgm:prSet presAssocID="{B0308605-1503-48D2-B3BA-3BCC963FDE78}" presName="horzThree" presStyleCnt="0"/>
      <dgm:spPr/>
      <dgm:t>
        <a:bodyPr/>
        <a:lstStyle/>
        <a:p>
          <a:endParaRPr lang="es-EC"/>
        </a:p>
      </dgm:t>
    </dgm:pt>
    <dgm:pt modelId="{5A4BDD01-E16F-4CD4-82FE-B45E75D57625}" type="pres">
      <dgm:prSet presAssocID="{E853E66A-1798-408A-91CD-2400ABEED90F}" presName="sibSpaceTwo" presStyleCnt="0"/>
      <dgm:spPr/>
      <dgm:t>
        <a:bodyPr/>
        <a:lstStyle/>
        <a:p>
          <a:endParaRPr lang="es-EC"/>
        </a:p>
      </dgm:t>
    </dgm:pt>
    <dgm:pt modelId="{F40C98F8-8A22-4D06-9DB6-8A56C756DFD0}" type="pres">
      <dgm:prSet presAssocID="{DE452B70-57D7-46D8-85A4-A48925AF6268}" presName="vertTwo" presStyleCnt="0"/>
      <dgm:spPr/>
      <dgm:t>
        <a:bodyPr/>
        <a:lstStyle/>
        <a:p>
          <a:endParaRPr lang="es-EC"/>
        </a:p>
      </dgm:t>
    </dgm:pt>
    <dgm:pt modelId="{ECBD52A6-CE56-43CC-8719-632494BA18CE}" type="pres">
      <dgm:prSet presAssocID="{DE452B70-57D7-46D8-85A4-A48925AF6268}" presName="txTwo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80431A7F-CC0C-4A99-AE6E-55A5D520EB7A}" type="pres">
      <dgm:prSet presAssocID="{DE452B70-57D7-46D8-85A4-A48925AF6268}" presName="parTransTwo" presStyleCnt="0"/>
      <dgm:spPr/>
      <dgm:t>
        <a:bodyPr/>
        <a:lstStyle/>
        <a:p>
          <a:endParaRPr lang="es-EC"/>
        </a:p>
      </dgm:t>
    </dgm:pt>
    <dgm:pt modelId="{CEB4B0EB-A8AA-4263-A3A8-9C4F1ACD0CE3}" type="pres">
      <dgm:prSet presAssocID="{DE452B70-57D7-46D8-85A4-A48925AF6268}" presName="horzTwo" presStyleCnt="0"/>
      <dgm:spPr/>
      <dgm:t>
        <a:bodyPr/>
        <a:lstStyle/>
        <a:p>
          <a:endParaRPr lang="es-EC"/>
        </a:p>
      </dgm:t>
    </dgm:pt>
    <dgm:pt modelId="{6C71B829-B78A-4ED0-AE55-FD5C3B012D74}" type="pres">
      <dgm:prSet presAssocID="{1F38639C-723F-44D9-AB6C-52D1A84B4521}" presName="vertThree" presStyleCnt="0"/>
      <dgm:spPr/>
      <dgm:t>
        <a:bodyPr/>
        <a:lstStyle/>
        <a:p>
          <a:endParaRPr lang="es-EC"/>
        </a:p>
      </dgm:t>
    </dgm:pt>
    <dgm:pt modelId="{8E3A9CF4-6FB6-4DB6-8ED9-C9DCA7218327}" type="pres">
      <dgm:prSet presAssocID="{1F38639C-723F-44D9-AB6C-52D1A84B4521}" presName="txThree" presStyleLbl="node3" presStyleIdx="3" presStyleCnt="5" custScaleX="116532" custLinFactNeighborX="-30656" custLinFactNeighborY="-278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BBC494F3-E7B2-4EC9-8BF9-1D61F2EE1EFF}" type="pres">
      <dgm:prSet presAssocID="{1F38639C-723F-44D9-AB6C-52D1A84B4521}" presName="horzThree" presStyleCnt="0"/>
      <dgm:spPr/>
      <dgm:t>
        <a:bodyPr/>
        <a:lstStyle/>
        <a:p>
          <a:endParaRPr lang="es-EC"/>
        </a:p>
      </dgm:t>
    </dgm:pt>
    <dgm:pt modelId="{A265B275-008B-4777-95C2-E73C30A5D562}" type="pres">
      <dgm:prSet presAssocID="{1C6C1CCE-61D6-49F1-951B-6995843F3BD7}" presName="sibSpaceTwo" presStyleCnt="0"/>
      <dgm:spPr/>
      <dgm:t>
        <a:bodyPr/>
        <a:lstStyle/>
        <a:p>
          <a:endParaRPr lang="es-EC"/>
        </a:p>
      </dgm:t>
    </dgm:pt>
    <dgm:pt modelId="{8E37C833-971E-4760-91A8-17D1815A4D18}" type="pres">
      <dgm:prSet presAssocID="{985AC84A-81F0-48D6-BD70-67049E7CED2F}" presName="vertTwo" presStyleCnt="0"/>
      <dgm:spPr/>
      <dgm:t>
        <a:bodyPr/>
        <a:lstStyle/>
        <a:p>
          <a:endParaRPr lang="es-EC"/>
        </a:p>
      </dgm:t>
    </dgm:pt>
    <dgm:pt modelId="{5FD4B982-BD2A-46C9-88B5-27BB7BB7BB84}" type="pres">
      <dgm:prSet presAssocID="{985AC84A-81F0-48D6-BD70-67049E7CED2F}" presName="txTwo" presStyleLbl="node2" presStyleIdx="4" presStyleCnt="5" custScaleX="114876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235E784B-3716-4DFC-AACF-52F42FC7EF61}" type="pres">
      <dgm:prSet presAssocID="{985AC84A-81F0-48D6-BD70-67049E7CED2F}" presName="parTransTwo" presStyleCnt="0"/>
      <dgm:spPr/>
      <dgm:t>
        <a:bodyPr/>
        <a:lstStyle/>
        <a:p>
          <a:endParaRPr lang="es-EC"/>
        </a:p>
      </dgm:t>
    </dgm:pt>
    <dgm:pt modelId="{53A88A14-A138-4061-8F2A-259ABA6CE12D}" type="pres">
      <dgm:prSet presAssocID="{985AC84A-81F0-48D6-BD70-67049E7CED2F}" presName="horzTwo" presStyleCnt="0"/>
      <dgm:spPr/>
      <dgm:t>
        <a:bodyPr/>
        <a:lstStyle/>
        <a:p>
          <a:endParaRPr lang="es-EC"/>
        </a:p>
      </dgm:t>
    </dgm:pt>
    <dgm:pt modelId="{C09E286C-CB45-4BC4-B4CB-8DBF645103C8}" type="pres">
      <dgm:prSet presAssocID="{0C7FAF9E-2E8A-4944-8C30-BBBC6CAF8892}" presName="vertThree" presStyleCnt="0"/>
      <dgm:spPr/>
      <dgm:t>
        <a:bodyPr/>
        <a:lstStyle/>
        <a:p>
          <a:endParaRPr lang="es-EC"/>
        </a:p>
      </dgm:t>
    </dgm:pt>
    <dgm:pt modelId="{AA7A829F-6CE9-4A18-947F-E61AD34932F0}" type="pres">
      <dgm:prSet presAssocID="{0C7FAF9E-2E8A-4944-8C30-BBBC6CAF8892}" presName="txThree" presStyleLbl="node3" presStyleIdx="4" presStyleCnt="5" custLinFactNeighborX="-29130" custLinFactNeighborY="-278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7BBB2266-F20B-4931-9D07-6408F93AB430}" type="pres">
      <dgm:prSet presAssocID="{0C7FAF9E-2E8A-4944-8C30-BBBC6CAF8892}" presName="horzThree" presStyleCnt="0"/>
      <dgm:spPr/>
      <dgm:t>
        <a:bodyPr/>
        <a:lstStyle/>
        <a:p>
          <a:endParaRPr lang="es-EC"/>
        </a:p>
      </dgm:t>
    </dgm:pt>
  </dgm:ptLst>
  <dgm:cxnLst>
    <dgm:cxn modelId="{6AF5781D-A51E-4DF9-B4FF-5A42D0461F03}" type="presOf" srcId="{ED8FF6A5-5C00-4FC9-8DAB-FD3965933776}" destId="{BB307363-FBAA-470D-A570-FD438654A021}" srcOrd="0" destOrd="0" presId="urn:microsoft.com/office/officeart/2005/8/layout/hierarchy4"/>
    <dgm:cxn modelId="{50960445-8E62-4064-8A91-C3D1CB3DC18D}" srcId="{A9B4D4D8-B5BC-494D-A4BE-CBADF32D1F74}" destId="{ED8FF6A5-5C00-4FC9-8DAB-FD3965933776}" srcOrd="0" destOrd="0" parTransId="{9B857284-82C7-4B17-96D5-1A7876F1A08E}" sibTransId="{91CB7E75-4463-4F9C-BCC5-2FB43C05E06F}"/>
    <dgm:cxn modelId="{20472F24-7130-4D60-AF18-753FA7437CCA}" type="presOf" srcId="{B0308605-1503-48D2-B3BA-3BCC963FDE78}" destId="{324336F4-2E7C-42E6-8DC8-3551DBF47659}" srcOrd="0" destOrd="0" presId="urn:microsoft.com/office/officeart/2005/8/layout/hierarchy4"/>
    <dgm:cxn modelId="{72E810F8-D4BF-467C-BF68-551EA51454F1}" type="presOf" srcId="{985AC84A-81F0-48D6-BD70-67049E7CED2F}" destId="{5FD4B982-BD2A-46C9-88B5-27BB7BB7BB84}" srcOrd="0" destOrd="0" presId="urn:microsoft.com/office/officeart/2005/8/layout/hierarchy4"/>
    <dgm:cxn modelId="{1114E199-3C80-45DF-89B8-61B3974C8E52}" srcId="{A9B4D4D8-B5BC-494D-A4BE-CBADF32D1F74}" destId="{985AC84A-81F0-48D6-BD70-67049E7CED2F}" srcOrd="4" destOrd="0" parTransId="{CE620A41-23E6-490C-BCAA-68331C70DFBE}" sibTransId="{3DC1C739-D0AF-4C95-A0EE-8035DA72D69B}"/>
    <dgm:cxn modelId="{F0A5FB0A-6186-4D8E-AC5B-EDCACB6EFFDD}" srcId="{985AC84A-81F0-48D6-BD70-67049E7CED2F}" destId="{0C7FAF9E-2E8A-4944-8C30-BBBC6CAF8892}" srcOrd="0" destOrd="0" parTransId="{41B3C669-FB9B-4A44-9F19-B03595A9FA61}" sibTransId="{5CB9D7E7-4DF8-431D-8EAD-4787B55E0A30}"/>
    <dgm:cxn modelId="{BA5A38FC-2322-4E1C-BCE7-1848C9777D0A}" type="presOf" srcId="{6322CE7E-64DC-4CBE-8159-1A1929350F39}" destId="{802357A6-F2DB-4A23-9D89-6888E71F7769}" srcOrd="0" destOrd="0" presId="urn:microsoft.com/office/officeart/2005/8/layout/hierarchy4"/>
    <dgm:cxn modelId="{870A7DC7-2D43-43A3-B8E3-F83A1A37475E}" srcId="{0F0B4176-A022-4262-8D10-4864AF4A2F04}" destId="{6322CE7E-64DC-4CBE-8159-1A1929350F39}" srcOrd="1" destOrd="0" parTransId="{D290C843-D4C4-4214-A160-244D662095AE}" sibTransId="{42F01246-1FE8-4EE5-A7C8-98C0DD18490B}"/>
    <dgm:cxn modelId="{F09AD224-0F98-4810-BFF2-3E522DF31114}" srcId="{A9B4D4D8-B5BC-494D-A4BE-CBADF32D1F74}" destId="{4DB927B9-4439-4434-AF6B-281420F3F767}" srcOrd="2" destOrd="0" parTransId="{0B5C1882-AB1F-4B1E-9BAB-55B234E8B817}" sibTransId="{E853E66A-1798-408A-91CD-2400ABEED90F}"/>
    <dgm:cxn modelId="{7F8C3950-8D71-4CB9-BDA5-E2E8880078D3}" type="presOf" srcId="{DE452B70-57D7-46D8-85A4-A48925AF6268}" destId="{ECBD52A6-CE56-43CC-8719-632494BA18CE}" srcOrd="0" destOrd="0" presId="urn:microsoft.com/office/officeart/2005/8/layout/hierarchy4"/>
    <dgm:cxn modelId="{F56837F8-FC75-4CCC-8C02-F038A4E20693}" type="presOf" srcId="{9D4DADCC-924C-449F-BB4F-B16D898CF83A}" destId="{FFD2CBFE-7240-4128-8921-0A50F1560E89}" srcOrd="0" destOrd="0" presId="urn:microsoft.com/office/officeart/2005/8/layout/hierarchy4"/>
    <dgm:cxn modelId="{B256E381-BE56-4679-BA66-CE534BBEADE0}" srcId="{A9B4D4D8-B5BC-494D-A4BE-CBADF32D1F74}" destId="{0F0B4176-A022-4262-8D10-4864AF4A2F04}" srcOrd="1" destOrd="0" parTransId="{439CE899-6016-41AE-B564-BB7095B26B9B}" sibTransId="{E5E7F906-F8D9-4D68-8024-2D8A2EEA0AC3}"/>
    <dgm:cxn modelId="{4B002DC9-0AC0-48F0-9EDC-836AFB4F632B}" srcId="{4DB927B9-4439-4434-AF6B-281420F3F767}" destId="{B0308605-1503-48D2-B3BA-3BCC963FDE78}" srcOrd="0" destOrd="0" parTransId="{3FD7730D-B55E-4718-8CD2-4CAECB533B8B}" sibTransId="{D452DC6A-24B1-4FF8-89FA-4639E10EECD7}"/>
    <dgm:cxn modelId="{E7DB2B23-AB4D-4F51-AE44-3FDFDE669213}" srcId="{0F0B4176-A022-4262-8D10-4864AF4A2F04}" destId="{9D4DADCC-924C-449F-BB4F-B16D898CF83A}" srcOrd="0" destOrd="0" parTransId="{EBE3C313-5426-4298-9A25-828C8E2EB36A}" sibTransId="{D3B7E2BE-232F-4898-85FD-B1DA1684C402}"/>
    <dgm:cxn modelId="{68F61C9C-3A09-44D2-B618-6D6A42A5EEF5}" srcId="{A9B4D4D8-B5BC-494D-A4BE-CBADF32D1F74}" destId="{DE452B70-57D7-46D8-85A4-A48925AF6268}" srcOrd="3" destOrd="0" parTransId="{37F77D15-88AA-4CD7-AB87-D3D1BC90E2E8}" sibTransId="{1C6C1CCE-61D6-49F1-951B-6995843F3BD7}"/>
    <dgm:cxn modelId="{4B7F6961-D7AF-40C4-9047-FCC832287D59}" type="presOf" srcId="{0F0B4176-A022-4262-8D10-4864AF4A2F04}" destId="{DC939509-78FE-49FA-B2C4-653CBAABF874}" srcOrd="0" destOrd="0" presId="urn:microsoft.com/office/officeart/2005/8/layout/hierarchy4"/>
    <dgm:cxn modelId="{80073B90-5DFE-483B-979D-B3D0FD9E3B75}" srcId="{037E2072-D642-4DFE-9278-0D2A7555EC83}" destId="{A9B4D4D8-B5BC-494D-A4BE-CBADF32D1F74}" srcOrd="0" destOrd="0" parTransId="{A787D42F-7E0A-4B1E-8178-4CC52BD68F64}" sibTransId="{68DEE4CF-BBDB-45F7-91C3-E9619FAC1A17}"/>
    <dgm:cxn modelId="{461CEFB5-7479-467E-977F-2EDA821A5AE0}" srcId="{DE452B70-57D7-46D8-85A4-A48925AF6268}" destId="{1F38639C-723F-44D9-AB6C-52D1A84B4521}" srcOrd="0" destOrd="0" parTransId="{2840362B-2B5F-4FCA-B272-589C7571CF54}" sibTransId="{FCF4C926-73AF-453F-A82D-BD9A52800DB2}"/>
    <dgm:cxn modelId="{684F195E-7F7E-4346-A096-779B33DE35DD}" type="presOf" srcId="{037E2072-D642-4DFE-9278-0D2A7555EC83}" destId="{29226676-7415-4CB8-B6F2-72821A6B6B80}" srcOrd="0" destOrd="0" presId="urn:microsoft.com/office/officeart/2005/8/layout/hierarchy4"/>
    <dgm:cxn modelId="{02B73E3D-59D3-4BBF-9816-13932B1B16AE}" type="presOf" srcId="{1F38639C-723F-44D9-AB6C-52D1A84B4521}" destId="{8E3A9CF4-6FB6-4DB6-8ED9-C9DCA7218327}" srcOrd="0" destOrd="0" presId="urn:microsoft.com/office/officeart/2005/8/layout/hierarchy4"/>
    <dgm:cxn modelId="{85086035-BCF0-4B16-BCB3-B54EE2C99645}" type="presOf" srcId="{A9B4D4D8-B5BC-494D-A4BE-CBADF32D1F74}" destId="{551B4462-6EF0-47E5-A4AB-47FC9414231E}" srcOrd="0" destOrd="0" presId="urn:microsoft.com/office/officeart/2005/8/layout/hierarchy4"/>
    <dgm:cxn modelId="{2EC9921D-03D8-4EA5-B9ED-1B021ECEFACE}" type="presOf" srcId="{0C7FAF9E-2E8A-4944-8C30-BBBC6CAF8892}" destId="{AA7A829F-6CE9-4A18-947F-E61AD34932F0}" srcOrd="0" destOrd="0" presId="urn:microsoft.com/office/officeart/2005/8/layout/hierarchy4"/>
    <dgm:cxn modelId="{88F550D9-C7EC-4E4D-AFA6-3E4A120E8490}" type="presOf" srcId="{4DB927B9-4439-4434-AF6B-281420F3F767}" destId="{B8E6C85F-8D34-4BD8-9FCD-2516A2757C3E}" srcOrd="0" destOrd="0" presId="urn:microsoft.com/office/officeart/2005/8/layout/hierarchy4"/>
    <dgm:cxn modelId="{C4026791-2364-4EAB-B09E-BB3B6F23F52C}" type="presParOf" srcId="{29226676-7415-4CB8-B6F2-72821A6B6B80}" destId="{C38A0AAD-2F87-427F-9143-192A8FEDB262}" srcOrd="0" destOrd="0" presId="urn:microsoft.com/office/officeart/2005/8/layout/hierarchy4"/>
    <dgm:cxn modelId="{31D204CE-A27D-4AD6-9D73-7E2C4054D5C0}" type="presParOf" srcId="{C38A0AAD-2F87-427F-9143-192A8FEDB262}" destId="{551B4462-6EF0-47E5-A4AB-47FC9414231E}" srcOrd="0" destOrd="0" presId="urn:microsoft.com/office/officeart/2005/8/layout/hierarchy4"/>
    <dgm:cxn modelId="{BFE10B6B-8956-42F8-8924-061BA507EFB3}" type="presParOf" srcId="{C38A0AAD-2F87-427F-9143-192A8FEDB262}" destId="{ED708D7B-E97E-4C38-8AF3-C5EECA85B7B0}" srcOrd="1" destOrd="0" presId="urn:microsoft.com/office/officeart/2005/8/layout/hierarchy4"/>
    <dgm:cxn modelId="{3415AF6D-8A05-42FD-B4D9-0FF6E57B2D4F}" type="presParOf" srcId="{C38A0AAD-2F87-427F-9143-192A8FEDB262}" destId="{30E2B425-1F0D-4EF5-B89F-6390B0E954BD}" srcOrd="2" destOrd="0" presId="urn:microsoft.com/office/officeart/2005/8/layout/hierarchy4"/>
    <dgm:cxn modelId="{B207D497-C1BA-4BCB-BD9F-74020581BB69}" type="presParOf" srcId="{30E2B425-1F0D-4EF5-B89F-6390B0E954BD}" destId="{88AABF1E-25E5-4A3B-8B0C-C8DC51C2EBC7}" srcOrd="0" destOrd="0" presId="urn:microsoft.com/office/officeart/2005/8/layout/hierarchy4"/>
    <dgm:cxn modelId="{74617B54-D280-4A0B-B4B2-14BCA70E2B55}" type="presParOf" srcId="{88AABF1E-25E5-4A3B-8B0C-C8DC51C2EBC7}" destId="{BB307363-FBAA-470D-A570-FD438654A021}" srcOrd="0" destOrd="0" presId="urn:microsoft.com/office/officeart/2005/8/layout/hierarchy4"/>
    <dgm:cxn modelId="{E8A1ADC2-AE00-41B6-B5F9-F8E80CB2B52A}" type="presParOf" srcId="{88AABF1E-25E5-4A3B-8B0C-C8DC51C2EBC7}" destId="{6957F1DE-5220-4474-88C1-C732861BE8DD}" srcOrd="1" destOrd="0" presId="urn:microsoft.com/office/officeart/2005/8/layout/hierarchy4"/>
    <dgm:cxn modelId="{2C1F97C9-11C0-4802-B842-C9D75B3E7178}" type="presParOf" srcId="{30E2B425-1F0D-4EF5-B89F-6390B0E954BD}" destId="{812D8B4E-061E-4A04-B920-208554504614}" srcOrd="1" destOrd="0" presId="urn:microsoft.com/office/officeart/2005/8/layout/hierarchy4"/>
    <dgm:cxn modelId="{6685BF60-9317-49F2-85EE-13009785B31E}" type="presParOf" srcId="{30E2B425-1F0D-4EF5-B89F-6390B0E954BD}" destId="{0F62AFAB-AC41-4998-8E6B-9F0F6E4E01CA}" srcOrd="2" destOrd="0" presId="urn:microsoft.com/office/officeart/2005/8/layout/hierarchy4"/>
    <dgm:cxn modelId="{68373AB4-3D41-405B-AD44-9BE11AA3026C}" type="presParOf" srcId="{0F62AFAB-AC41-4998-8E6B-9F0F6E4E01CA}" destId="{DC939509-78FE-49FA-B2C4-653CBAABF874}" srcOrd="0" destOrd="0" presId="urn:microsoft.com/office/officeart/2005/8/layout/hierarchy4"/>
    <dgm:cxn modelId="{CF92317A-46A4-4C7E-9FFE-E5D12456DB0E}" type="presParOf" srcId="{0F62AFAB-AC41-4998-8E6B-9F0F6E4E01CA}" destId="{6FFA6D57-8F71-4B06-A1FD-4F95B9155897}" srcOrd="1" destOrd="0" presId="urn:microsoft.com/office/officeart/2005/8/layout/hierarchy4"/>
    <dgm:cxn modelId="{49AD8D76-0FD4-4C41-86C4-0FCD0CEF0378}" type="presParOf" srcId="{0F62AFAB-AC41-4998-8E6B-9F0F6E4E01CA}" destId="{14FA4D22-CB38-4599-9EAF-3702646A2915}" srcOrd="2" destOrd="0" presId="urn:microsoft.com/office/officeart/2005/8/layout/hierarchy4"/>
    <dgm:cxn modelId="{9B04AC5D-BBB2-4914-B2B4-DD0AE528E9F2}" type="presParOf" srcId="{14FA4D22-CB38-4599-9EAF-3702646A2915}" destId="{253A30EA-F652-4234-845F-F0467394E03F}" srcOrd="0" destOrd="0" presId="urn:microsoft.com/office/officeart/2005/8/layout/hierarchy4"/>
    <dgm:cxn modelId="{AA8EBBFF-A471-45D9-925D-9F8784552AB2}" type="presParOf" srcId="{253A30EA-F652-4234-845F-F0467394E03F}" destId="{FFD2CBFE-7240-4128-8921-0A50F1560E89}" srcOrd="0" destOrd="0" presId="urn:microsoft.com/office/officeart/2005/8/layout/hierarchy4"/>
    <dgm:cxn modelId="{29D74744-5B5F-47AB-8324-591D642D41DE}" type="presParOf" srcId="{253A30EA-F652-4234-845F-F0467394E03F}" destId="{7FA27798-41A7-406D-BE21-3D0BD02D00C5}" srcOrd="1" destOrd="0" presId="urn:microsoft.com/office/officeart/2005/8/layout/hierarchy4"/>
    <dgm:cxn modelId="{10A4B7DB-B75F-4650-BA29-E03332AC2CA9}" type="presParOf" srcId="{14FA4D22-CB38-4599-9EAF-3702646A2915}" destId="{B9495244-B85D-4129-B64E-B02F9664FB4D}" srcOrd="1" destOrd="0" presId="urn:microsoft.com/office/officeart/2005/8/layout/hierarchy4"/>
    <dgm:cxn modelId="{AD09CB85-6A5E-4474-BA09-05AC320AF56D}" type="presParOf" srcId="{14FA4D22-CB38-4599-9EAF-3702646A2915}" destId="{1B134334-EE18-4F92-B188-34DDB6DE5BCC}" srcOrd="2" destOrd="0" presId="urn:microsoft.com/office/officeart/2005/8/layout/hierarchy4"/>
    <dgm:cxn modelId="{93A01CF0-5FC7-430D-A145-5914E14DBA2A}" type="presParOf" srcId="{1B134334-EE18-4F92-B188-34DDB6DE5BCC}" destId="{802357A6-F2DB-4A23-9D89-6888E71F7769}" srcOrd="0" destOrd="0" presId="urn:microsoft.com/office/officeart/2005/8/layout/hierarchy4"/>
    <dgm:cxn modelId="{6DB7A007-7970-4CB0-88C8-3E45F99D5970}" type="presParOf" srcId="{1B134334-EE18-4F92-B188-34DDB6DE5BCC}" destId="{B3CA4B34-4AC2-4C76-BE9F-290207AEAF6D}" srcOrd="1" destOrd="0" presId="urn:microsoft.com/office/officeart/2005/8/layout/hierarchy4"/>
    <dgm:cxn modelId="{4B7F008F-1831-4DDC-82D3-0897D167AE23}" type="presParOf" srcId="{30E2B425-1F0D-4EF5-B89F-6390B0E954BD}" destId="{AB65F4F8-06B4-49BE-8343-04C3894F92FC}" srcOrd="3" destOrd="0" presId="urn:microsoft.com/office/officeart/2005/8/layout/hierarchy4"/>
    <dgm:cxn modelId="{1B4522B9-9E63-4B4D-B6F9-037F51BA8505}" type="presParOf" srcId="{30E2B425-1F0D-4EF5-B89F-6390B0E954BD}" destId="{6BA6A9F3-B8DE-4199-B948-D5E25BB42AFA}" srcOrd="4" destOrd="0" presId="urn:microsoft.com/office/officeart/2005/8/layout/hierarchy4"/>
    <dgm:cxn modelId="{D3F0B361-03AB-4DAE-8FAD-4606C6CFAD6B}" type="presParOf" srcId="{6BA6A9F3-B8DE-4199-B948-D5E25BB42AFA}" destId="{B8E6C85F-8D34-4BD8-9FCD-2516A2757C3E}" srcOrd="0" destOrd="0" presId="urn:microsoft.com/office/officeart/2005/8/layout/hierarchy4"/>
    <dgm:cxn modelId="{22257273-EDA4-4421-8E00-98C4BC98DC6A}" type="presParOf" srcId="{6BA6A9F3-B8DE-4199-B948-D5E25BB42AFA}" destId="{9F7572F2-9B0E-4727-828D-8C95076A6E10}" srcOrd="1" destOrd="0" presId="urn:microsoft.com/office/officeart/2005/8/layout/hierarchy4"/>
    <dgm:cxn modelId="{0C4BA1F2-9AAD-4E7D-8160-EC27ECB248AF}" type="presParOf" srcId="{6BA6A9F3-B8DE-4199-B948-D5E25BB42AFA}" destId="{CC974F59-A412-450F-BC0A-87A6AADE16E2}" srcOrd="2" destOrd="0" presId="urn:microsoft.com/office/officeart/2005/8/layout/hierarchy4"/>
    <dgm:cxn modelId="{21D01145-4CBD-402E-87F5-169978A17C2D}" type="presParOf" srcId="{CC974F59-A412-450F-BC0A-87A6AADE16E2}" destId="{4152594C-C501-4641-96DD-204C26D6CA27}" srcOrd="0" destOrd="0" presId="urn:microsoft.com/office/officeart/2005/8/layout/hierarchy4"/>
    <dgm:cxn modelId="{FF92AD26-988C-4E23-B4E2-36C431E3B853}" type="presParOf" srcId="{4152594C-C501-4641-96DD-204C26D6CA27}" destId="{324336F4-2E7C-42E6-8DC8-3551DBF47659}" srcOrd="0" destOrd="0" presId="urn:microsoft.com/office/officeart/2005/8/layout/hierarchy4"/>
    <dgm:cxn modelId="{A7446119-7026-4C59-9641-63ABF9D1DDE6}" type="presParOf" srcId="{4152594C-C501-4641-96DD-204C26D6CA27}" destId="{2CD5DAF2-A4B4-4C7D-8648-E122A9F45AC9}" srcOrd="1" destOrd="0" presId="urn:microsoft.com/office/officeart/2005/8/layout/hierarchy4"/>
    <dgm:cxn modelId="{CB7A7DCD-F6D8-4BF3-9E9F-0D16C450CEBE}" type="presParOf" srcId="{30E2B425-1F0D-4EF5-B89F-6390B0E954BD}" destId="{5A4BDD01-E16F-4CD4-82FE-B45E75D57625}" srcOrd="5" destOrd="0" presId="urn:microsoft.com/office/officeart/2005/8/layout/hierarchy4"/>
    <dgm:cxn modelId="{0A5541CC-8A4D-4F0C-AB09-D8D6B0D2CBDE}" type="presParOf" srcId="{30E2B425-1F0D-4EF5-B89F-6390B0E954BD}" destId="{F40C98F8-8A22-4D06-9DB6-8A56C756DFD0}" srcOrd="6" destOrd="0" presId="urn:microsoft.com/office/officeart/2005/8/layout/hierarchy4"/>
    <dgm:cxn modelId="{C1F04C6E-5FBC-4D28-B7E6-C2C669A1721C}" type="presParOf" srcId="{F40C98F8-8A22-4D06-9DB6-8A56C756DFD0}" destId="{ECBD52A6-CE56-43CC-8719-632494BA18CE}" srcOrd="0" destOrd="0" presId="urn:microsoft.com/office/officeart/2005/8/layout/hierarchy4"/>
    <dgm:cxn modelId="{CE510504-765E-41E1-9EB3-2F28A2C1AD6D}" type="presParOf" srcId="{F40C98F8-8A22-4D06-9DB6-8A56C756DFD0}" destId="{80431A7F-CC0C-4A99-AE6E-55A5D520EB7A}" srcOrd="1" destOrd="0" presId="urn:microsoft.com/office/officeart/2005/8/layout/hierarchy4"/>
    <dgm:cxn modelId="{8B68BE14-540C-4E45-B582-61940EB35365}" type="presParOf" srcId="{F40C98F8-8A22-4D06-9DB6-8A56C756DFD0}" destId="{CEB4B0EB-A8AA-4263-A3A8-9C4F1ACD0CE3}" srcOrd="2" destOrd="0" presId="urn:microsoft.com/office/officeart/2005/8/layout/hierarchy4"/>
    <dgm:cxn modelId="{C111D4F2-48E3-4945-A133-68F4DEAD3CC7}" type="presParOf" srcId="{CEB4B0EB-A8AA-4263-A3A8-9C4F1ACD0CE3}" destId="{6C71B829-B78A-4ED0-AE55-FD5C3B012D74}" srcOrd="0" destOrd="0" presId="urn:microsoft.com/office/officeart/2005/8/layout/hierarchy4"/>
    <dgm:cxn modelId="{F16ED8FA-B337-4E6F-B8C4-E68A15C06684}" type="presParOf" srcId="{6C71B829-B78A-4ED0-AE55-FD5C3B012D74}" destId="{8E3A9CF4-6FB6-4DB6-8ED9-C9DCA7218327}" srcOrd="0" destOrd="0" presId="urn:microsoft.com/office/officeart/2005/8/layout/hierarchy4"/>
    <dgm:cxn modelId="{DF89E689-014A-40E4-9F77-876580746902}" type="presParOf" srcId="{6C71B829-B78A-4ED0-AE55-FD5C3B012D74}" destId="{BBC494F3-E7B2-4EC9-8BF9-1D61F2EE1EFF}" srcOrd="1" destOrd="0" presId="urn:microsoft.com/office/officeart/2005/8/layout/hierarchy4"/>
    <dgm:cxn modelId="{CDBFF651-6AAF-48E7-8AC2-B43110D458BD}" type="presParOf" srcId="{30E2B425-1F0D-4EF5-B89F-6390B0E954BD}" destId="{A265B275-008B-4777-95C2-E73C30A5D562}" srcOrd="7" destOrd="0" presId="urn:microsoft.com/office/officeart/2005/8/layout/hierarchy4"/>
    <dgm:cxn modelId="{88D1CA28-E5DD-447C-B272-65F318D9DA5C}" type="presParOf" srcId="{30E2B425-1F0D-4EF5-B89F-6390B0E954BD}" destId="{8E37C833-971E-4760-91A8-17D1815A4D18}" srcOrd="8" destOrd="0" presId="urn:microsoft.com/office/officeart/2005/8/layout/hierarchy4"/>
    <dgm:cxn modelId="{0F229C3C-5EC8-4A28-8CCC-43D8943D9E11}" type="presParOf" srcId="{8E37C833-971E-4760-91A8-17D1815A4D18}" destId="{5FD4B982-BD2A-46C9-88B5-27BB7BB7BB84}" srcOrd="0" destOrd="0" presId="urn:microsoft.com/office/officeart/2005/8/layout/hierarchy4"/>
    <dgm:cxn modelId="{10CC3A15-C8D7-40E8-AC87-F2C8E540A707}" type="presParOf" srcId="{8E37C833-971E-4760-91A8-17D1815A4D18}" destId="{235E784B-3716-4DFC-AACF-52F42FC7EF61}" srcOrd="1" destOrd="0" presId="urn:microsoft.com/office/officeart/2005/8/layout/hierarchy4"/>
    <dgm:cxn modelId="{2E1D5117-8761-4FD4-A7D7-FFDE8A49C8BC}" type="presParOf" srcId="{8E37C833-971E-4760-91A8-17D1815A4D18}" destId="{53A88A14-A138-4061-8F2A-259ABA6CE12D}" srcOrd="2" destOrd="0" presId="urn:microsoft.com/office/officeart/2005/8/layout/hierarchy4"/>
    <dgm:cxn modelId="{BA694BED-57E2-4987-B49C-6986D4FCB5BA}" type="presParOf" srcId="{53A88A14-A138-4061-8F2A-259ABA6CE12D}" destId="{C09E286C-CB45-4BC4-B4CB-8DBF645103C8}" srcOrd="0" destOrd="0" presId="urn:microsoft.com/office/officeart/2005/8/layout/hierarchy4"/>
    <dgm:cxn modelId="{6213B50E-71D1-4C28-8296-F98900BDC6A4}" type="presParOf" srcId="{C09E286C-CB45-4BC4-B4CB-8DBF645103C8}" destId="{AA7A829F-6CE9-4A18-947F-E61AD34932F0}" srcOrd="0" destOrd="0" presId="urn:microsoft.com/office/officeart/2005/8/layout/hierarchy4"/>
    <dgm:cxn modelId="{40ABEBE6-F522-48BD-BD91-38D84A04528F}" type="presParOf" srcId="{C09E286C-CB45-4BC4-B4CB-8DBF645103C8}" destId="{7BBB2266-F20B-4931-9D07-6408F93AB43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13065-8511-4F2F-8734-41E9728C2326}">
      <dsp:nvSpPr>
        <dsp:cNvPr id="0" name=""/>
        <dsp:cNvSpPr/>
      </dsp:nvSpPr>
      <dsp:spPr>
        <a:xfrm>
          <a:off x="2432350" y="340"/>
          <a:ext cx="2075288" cy="10768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</a:rPr>
            <a:t>Producción </a:t>
          </a:r>
          <a:endParaRPr lang="es-EC" sz="2000" kern="1200" dirty="0">
            <a:solidFill>
              <a:schemeClr val="tx1"/>
            </a:solidFill>
          </a:endParaRPr>
        </a:p>
      </dsp:txBody>
      <dsp:txXfrm>
        <a:off x="2484917" y="52907"/>
        <a:ext cx="1970154" cy="971698"/>
      </dsp:txXfrm>
    </dsp:sp>
    <dsp:sp modelId="{0234EBBE-2F68-418F-A8AE-F09A199A2F90}">
      <dsp:nvSpPr>
        <dsp:cNvPr id="0" name=""/>
        <dsp:cNvSpPr/>
      </dsp:nvSpPr>
      <dsp:spPr>
        <a:xfrm>
          <a:off x="1691610" y="538756"/>
          <a:ext cx="3556768" cy="3556768"/>
        </a:xfrm>
        <a:custGeom>
          <a:avLst/>
          <a:gdLst/>
          <a:ahLst/>
          <a:cxnLst/>
          <a:rect l="0" t="0" r="0" b="0"/>
          <a:pathLst>
            <a:path>
              <a:moveTo>
                <a:pt x="2989127" y="475789"/>
              </a:moveTo>
              <a:arcTo wR="1778384" hR="1778384" stAng="18774421" swAng="1335489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09CF4-D493-4060-A701-7A3512B058BD}">
      <dsp:nvSpPr>
        <dsp:cNvPr id="0" name=""/>
        <dsp:cNvSpPr/>
      </dsp:nvSpPr>
      <dsp:spPr>
        <a:xfrm>
          <a:off x="4165209" y="1778724"/>
          <a:ext cx="2166338" cy="1076832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</a:rPr>
            <a:t>Comercialización</a:t>
          </a:r>
          <a:endParaRPr lang="es-EC" sz="2000" kern="1200" dirty="0">
            <a:solidFill>
              <a:schemeClr val="tx1"/>
            </a:solidFill>
          </a:endParaRPr>
        </a:p>
      </dsp:txBody>
      <dsp:txXfrm>
        <a:off x="4217776" y="1831291"/>
        <a:ext cx="2061204" cy="971698"/>
      </dsp:txXfrm>
    </dsp:sp>
    <dsp:sp modelId="{3D53F3D3-6FBA-4BB9-A754-9855B6805749}">
      <dsp:nvSpPr>
        <dsp:cNvPr id="0" name=""/>
        <dsp:cNvSpPr/>
      </dsp:nvSpPr>
      <dsp:spPr>
        <a:xfrm>
          <a:off x="1691610" y="538756"/>
          <a:ext cx="3556768" cy="3556768"/>
        </a:xfrm>
        <a:custGeom>
          <a:avLst/>
          <a:gdLst/>
          <a:ahLst/>
          <a:cxnLst/>
          <a:rect l="0" t="0" r="0" b="0"/>
          <a:pathLst>
            <a:path>
              <a:moveTo>
                <a:pt x="3393937" y="2521780"/>
              </a:moveTo>
              <a:arcTo wR="1778384" hR="1778384" stAng="1482570" swAng="1310953"/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D6034-2B00-4CC2-82AE-6BA6A819C11C}">
      <dsp:nvSpPr>
        <dsp:cNvPr id="0" name=""/>
        <dsp:cNvSpPr/>
      </dsp:nvSpPr>
      <dsp:spPr>
        <a:xfrm>
          <a:off x="2415792" y="3557109"/>
          <a:ext cx="2108404" cy="1076832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</a:rPr>
            <a:t>Procesamiento</a:t>
          </a:r>
          <a:endParaRPr lang="es-EC" sz="2000" kern="1200" dirty="0">
            <a:solidFill>
              <a:schemeClr val="tx1"/>
            </a:solidFill>
          </a:endParaRPr>
        </a:p>
      </dsp:txBody>
      <dsp:txXfrm>
        <a:off x="2468359" y="3609676"/>
        <a:ext cx="2003270" cy="971698"/>
      </dsp:txXfrm>
    </dsp:sp>
    <dsp:sp modelId="{3A1E625A-D24F-4160-AEB7-CB572FD59199}">
      <dsp:nvSpPr>
        <dsp:cNvPr id="0" name=""/>
        <dsp:cNvSpPr/>
      </dsp:nvSpPr>
      <dsp:spPr>
        <a:xfrm>
          <a:off x="1691610" y="538756"/>
          <a:ext cx="3556768" cy="3556768"/>
        </a:xfrm>
        <a:custGeom>
          <a:avLst/>
          <a:gdLst/>
          <a:ahLst/>
          <a:cxnLst/>
          <a:rect l="0" t="0" r="0" b="0"/>
          <a:pathLst>
            <a:path>
              <a:moveTo>
                <a:pt x="555547" y="3069632"/>
              </a:moveTo>
              <a:arcTo wR="1778384" hR="1778384" stAng="8006478" swAng="1310953"/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9557F-752C-49B4-BD10-CF3322EEF748}">
      <dsp:nvSpPr>
        <dsp:cNvPr id="0" name=""/>
        <dsp:cNvSpPr/>
      </dsp:nvSpPr>
      <dsp:spPr>
        <a:xfrm>
          <a:off x="649625" y="1778724"/>
          <a:ext cx="2083968" cy="1076832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</a:rPr>
            <a:t>Consumo</a:t>
          </a:r>
          <a:endParaRPr lang="es-EC" sz="2000" kern="1200" dirty="0">
            <a:solidFill>
              <a:schemeClr val="tx1"/>
            </a:solidFill>
          </a:endParaRPr>
        </a:p>
      </dsp:txBody>
      <dsp:txXfrm>
        <a:off x="702192" y="1831291"/>
        <a:ext cx="1978834" cy="971698"/>
      </dsp:txXfrm>
    </dsp:sp>
    <dsp:sp modelId="{1275472D-15BF-4DAB-9359-B4E36850CB2C}">
      <dsp:nvSpPr>
        <dsp:cNvPr id="0" name=""/>
        <dsp:cNvSpPr/>
      </dsp:nvSpPr>
      <dsp:spPr>
        <a:xfrm>
          <a:off x="1691610" y="538756"/>
          <a:ext cx="3556768" cy="3556768"/>
        </a:xfrm>
        <a:custGeom>
          <a:avLst/>
          <a:gdLst/>
          <a:ahLst/>
          <a:cxnLst/>
          <a:rect l="0" t="0" r="0" b="0"/>
          <a:pathLst>
            <a:path>
              <a:moveTo>
                <a:pt x="164460" y="1031455"/>
              </a:moveTo>
              <a:arcTo wR="1778384" hR="1778384" stAng="12290090" swAng="1335489"/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A1E71-14D8-4032-B782-4317AAD000EB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5ED57-E07F-4AB5-8637-18C6EB367D4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100" kern="1200" dirty="0" smtClean="0"/>
            <a:t>Actualizar la oferta productiva de la AFC y EPS</a:t>
          </a:r>
          <a:endParaRPr lang="es-EC" sz="2100" kern="1200" dirty="0"/>
        </a:p>
      </dsp:txBody>
      <dsp:txXfrm>
        <a:off x="564979" y="406400"/>
        <a:ext cx="5475833" cy="812800"/>
      </dsp:txXfrm>
    </dsp:sp>
    <dsp:sp modelId="{6B72A742-C9D3-4DB3-ADC3-2006DC0CB456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86BB0-CAB6-441A-952C-257CF01C6649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100" kern="1200" dirty="0" smtClean="0"/>
            <a:t>Fortalecer la capacidades de la AFC para vinculación a mercados </a:t>
          </a:r>
          <a:endParaRPr lang="es-EC" sz="2100" kern="1200" dirty="0"/>
        </a:p>
      </dsp:txBody>
      <dsp:txXfrm>
        <a:off x="860432" y="1625599"/>
        <a:ext cx="5180380" cy="812800"/>
      </dsp:txXfrm>
    </dsp:sp>
    <dsp:sp modelId="{68DAF6E9-A253-4DE7-8139-77B80F3BFBB7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E73E8-2250-40A7-88E9-207D21C46425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100" kern="1200" dirty="0" smtClean="0"/>
            <a:t>Caracterizar los territorios para el abastecimiento de los diferentes mercados </a:t>
          </a:r>
          <a:endParaRPr lang="es-EC" sz="2100" kern="1200" dirty="0"/>
        </a:p>
      </dsp:txBody>
      <dsp:txXfrm>
        <a:off x="564979" y="2844800"/>
        <a:ext cx="5475833" cy="812800"/>
      </dsp:txXfrm>
    </dsp:sp>
    <dsp:sp modelId="{B8C59C6F-8A86-4C7F-B3B0-58765A142656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B4462-6EF0-47E5-A4AB-47FC9414231E}">
      <dsp:nvSpPr>
        <dsp:cNvPr id="0" name=""/>
        <dsp:cNvSpPr/>
      </dsp:nvSpPr>
      <dsp:spPr>
        <a:xfrm>
          <a:off x="3411" y="0"/>
          <a:ext cx="8222777" cy="625658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Resumen barreras sanitarias</a:t>
          </a:r>
        </a:p>
      </dsp:txBody>
      <dsp:txXfrm>
        <a:off x="21736" y="18325"/>
        <a:ext cx="8186127" cy="589008"/>
      </dsp:txXfrm>
    </dsp:sp>
    <dsp:sp modelId="{BB307363-FBAA-470D-A570-FD438654A021}">
      <dsp:nvSpPr>
        <dsp:cNvPr id="0" name=""/>
        <dsp:cNvSpPr/>
      </dsp:nvSpPr>
      <dsp:spPr>
        <a:xfrm>
          <a:off x="11437" y="808904"/>
          <a:ext cx="1159038" cy="187766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kern="1200" dirty="0" smtClean="0"/>
            <a:t>No existe </a:t>
          </a:r>
          <a:r>
            <a:rPr lang="es-EC" sz="1400" b="1" u="sng" kern="1200" dirty="0" smtClean="0"/>
            <a:t>normativa técnica sanitaria diferenciada </a:t>
          </a:r>
          <a:r>
            <a:rPr lang="es-EC" sz="1400" kern="1200" dirty="0" smtClean="0"/>
            <a:t>para la producción de la AFC</a:t>
          </a:r>
          <a:endParaRPr lang="es-EC" sz="1400" kern="1200" dirty="0"/>
        </a:p>
      </dsp:txBody>
      <dsp:txXfrm>
        <a:off x="45384" y="842851"/>
        <a:ext cx="1091144" cy="1809775"/>
      </dsp:txXfrm>
    </dsp:sp>
    <dsp:sp modelId="{DC939509-78FE-49FA-B2C4-653CBAABF874}">
      <dsp:nvSpPr>
        <dsp:cNvPr id="0" name=""/>
        <dsp:cNvSpPr/>
      </dsp:nvSpPr>
      <dsp:spPr>
        <a:xfrm>
          <a:off x="1267835" y="808904"/>
          <a:ext cx="2627784" cy="187766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kern="1200" dirty="0" smtClean="0"/>
            <a:t>La institución pública se enfoca en la </a:t>
          </a:r>
          <a:r>
            <a:rPr lang="es-EC" sz="1400" b="1" u="sng" kern="1200" dirty="0" smtClean="0"/>
            <a:t>vigilancia y control</a:t>
          </a:r>
          <a:r>
            <a:rPr lang="es-EC" sz="1400" b="1" u="none" kern="1200" dirty="0" smtClean="0"/>
            <a:t> </a:t>
          </a:r>
          <a:r>
            <a:rPr lang="es-EC" sz="1400" kern="1200" dirty="0" smtClean="0"/>
            <a:t>para el cumplimiento de la reglamentación técnica sanitaria</a:t>
          </a:r>
          <a:endParaRPr lang="es-EC" sz="1400" kern="1200" dirty="0"/>
        </a:p>
      </dsp:txBody>
      <dsp:txXfrm>
        <a:off x="1322830" y="863899"/>
        <a:ext cx="2517794" cy="1767679"/>
      </dsp:txXfrm>
    </dsp:sp>
    <dsp:sp modelId="{FFD2CBFE-7240-4128-8921-0A50F1560E89}">
      <dsp:nvSpPr>
        <dsp:cNvPr id="0" name=""/>
        <dsp:cNvSpPr/>
      </dsp:nvSpPr>
      <dsp:spPr>
        <a:xfrm>
          <a:off x="379791" y="2869820"/>
          <a:ext cx="1286451" cy="187766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1" u="sng" kern="1200" dirty="0" smtClean="0"/>
            <a:t>Dificultad en el proceso de obtención de </a:t>
          </a:r>
          <a:r>
            <a:rPr lang="es-EC" sz="1400" b="1" u="sng" kern="1200" dirty="0" err="1" smtClean="0"/>
            <a:t>Not</a:t>
          </a:r>
          <a:r>
            <a:rPr lang="es-EC" sz="1400" b="1" u="sng" kern="1200" dirty="0" smtClean="0"/>
            <a:t> Sanitaria</a:t>
          </a:r>
          <a:r>
            <a:rPr lang="es-EC" sz="1400" kern="1200" dirty="0" smtClean="0"/>
            <a:t>: costos, papeleo, acceso a información</a:t>
          </a:r>
          <a:endParaRPr lang="es-EC" sz="1400" kern="1200" dirty="0"/>
        </a:p>
      </dsp:txBody>
      <dsp:txXfrm>
        <a:off x="417470" y="2907499"/>
        <a:ext cx="1211093" cy="1802311"/>
      </dsp:txXfrm>
    </dsp:sp>
    <dsp:sp modelId="{802357A6-F2DB-4A23-9D89-6888E71F7769}">
      <dsp:nvSpPr>
        <dsp:cNvPr id="0" name=""/>
        <dsp:cNvSpPr/>
      </dsp:nvSpPr>
      <dsp:spPr>
        <a:xfrm>
          <a:off x="1937644" y="2869820"/>
          <a:ext cx="1292652" cy="187766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300" kern="1200" dirty="0" smtClean="0"/>
            <a:t>Productores sin Notificación Sanitaria tienen </a:t>
          </a:r>
          <a:r>
            <a:rPr lang="es-EC" sz="1300" b="1" u="sng" kern="1200" dirty="0" smtClean="0"/>
            <a:t>dificultades para acceder a la comercialización </a:t>
          </a:r>
          <a:r>
            <a:rPr lang="es-EC" sz="1300" kern="1200" dirty="0" smtClean="0"/>
            <a:t>directa</a:t>
          </a:r>
          <a:endParaRPr lang="es-EC" sz="1300" kern="1200" dirty="0"/>
        </a:p>
      </dsp:txBody>
      <dsp:txXfrm>
        <a:off x="1975504" y="2907680"/>
        <a:ext cx="1216932" cy="1801949"/>
      </dsp:txXfrm>
    </dsp:sp>
    <dsp:sp modelId="{B8E6C85F-8D34-4BD8-9FCD-2516A2757C3E}">
      <dsp:nvSpPr>
        <dsp:cNvPr id="0" name=""/>
        <dsp:cNvSpPr/>
      </dsp:nvSpPr>
      <dsp:spPr>
        <a:xfrm>
          <a:off x="3992979" y="808904"/>
          <a:ext cx="1348356" cy="187766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300" kern="1200" dirty="0" smtClean="0"/>
            <a:t>No existe </a:t>
          </a:r>
          <a:r>
            <a:rPr lang="es-EC" sz="1300" b="1" u="sng" kern="1200" dirty="0" smtClean="0"/>
            <a:t> capacitación </a:t>
          </a:r>
          <a:r>
            <a:rPr lang="es-EC" sz="1300" kern="1200" dirty="0" smtClean="0"/>
            <a:t>(permanente y de acceso rural) en sanidad e inocuidad (PCH, BPM)</a:t>
          </a:r>
          <a:endParaRPr lang="es-EC" sz="1300" kern="1200" dirty="0"/>
        </a:p>
      </dsp:txBody>
      <dsp:txXfrm>
        <a:off x="4032471" y="848396"/>
        <a:ext cx="1269372" cy="1798685"/>
      </dsp:txXfrm>
    </dsp:sp>
    <dsp:sp modelId="{324336F4-2E7C-42E6-8DC8-3551DBF47659}">
      <dsp:nvSpPr>
        <dsp:cNvPr id="0" name=""/>
        <dsp:cNvSpPr/>
      </dsp:nvSpPr>
      <dsp:spPr>
        <a:xfrm>
          <a:off x="3492564" y="2863626"/>
          <a:ext cx="1348356" cy="187766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300" kern="1200" dirty="0" smtClean="0"/>
            <a:t>Costos de </a:t>
          </a:r>
          <a:r>
            <a:rPr lang="es-EC" sz="1300" b="1" u="sng" kern="1200" dirty="0" smtClean="0"/>
            <a:t>técnicos en alimentos y pruebas de laboratorio</a:t>
          </a:r>
          <a:r>
            <a:rPr lang="es-EC" sz="1300" b="1" u="none" kern="1200" dirty="0" smtClean="0"/>
            <a:t> </a:t>
          </a:r>
          <a:r>
            <a:rPr lang="es-EC" sz="1300" kern="1200" dirty="0" smtClean="0"/>
            <a:t>son elevados, de difícil acceso a productores AFC</a:t>
          </a:r>
          <a:endParaRPr lang="es-EC" sz="1300" kern="1200" dirty="0"/>
        </a:p>
      </dsp:txBody>
      <dsp:txXfrm>
        <a:off x="3532056" y="2903118"/>
        <a:ext cx="1269372" cy="1798685"/>
      </dsp:txXfrm>
    </dsp:sp>
    <dsp:sp modelId="{ECBD52A6-CE56-43CC-8719-632494BA18CE}">
      <dsp:nvSpPr>
        <dsp:cNvPr id="0" name=""/>
        <dsp:cNvSpPr/>
      </dsp:nvSpPr>
      <dsp:spPr>
        <a:xfrm>
          <a:off x="5438694" y="808904"/>
          <a:ext cx="1350651" cy="187766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100" kern="1200" dirty="0" smtClean="0"/>
            <a:t>No se reconocen las </a:t>
          </a:r>
          <a:r>
            <a:rPr lang="es-EC" sz="1100" b="1" u="sng" kern="1200" dirty="0" smtClean="0"/>
            <a:t>prácticas diferenciadas  e innovadoras en manejo de alimentos</a:t>
          </a:r>
          <a:r>
            <a:rPr lang="es-EC" sz="1100" kern="1200" dirty="0" smtClean="0"/>
            <a:t> de productores de la AFC (</a:t>
          </a:r>
          <a:r>
            <a:rPr lang="es-EC" sz="1100" kern="1200" dirty="0" err="1" smtClean="0"/>
            <a:t>ej</a:t>
          </a:r>
          <a:r>
            <a:rPr lang="es-EC" sz="1100" kern="1200" dirty="0" smtClean="0"/>
            <a:t> leche de amaranto, miel de </a:t>
          </a:r>
          <a:r>
            <a:rPr lang="es-EC" sz="1100" kern="1200" dirty="0" err="1" smtClean="0"/>
            <a:t>chawarmishky</a:t>
          </a:r>
          <a:r>
            <a:rPr lang="es-EC" sz="1100" kern="1200" dirty="0" smtClean="0"/>
            <a:t>)</a:t>
          </a:r>
          <a:endParaRPr lang="es-EC" sz="1100" kern="1200" dirty="0"/>
        </a:p>
      </dsp:txBody>
      <dsp:txXfrm>
        <a:off x="5478253" y="848463"/>
        <a:ext cx="1271533" cy="1798551"/>
      </dsp:txXfrm>
    </dsp:sp>
    <dsp:sp modelId="{8E3A9CF4-6FB6-4DB6-8ED9-C9DCA7218327}">
      <dsp:nvSpPr>
        <dsp:cNvPr id="0" name=""/>
        <dsp:cNvSpPr/>
      </dsp:nvSpPr>
      <dsp:spPr>
        <a:xfrm>
          <a:off x="5083379" y="2863626"/>
          <a:ext cx="1350651" cy="187766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1" u="sng" kern="1200" dirty="0" smtClean="0"/>
            <a:t>Costos elevados de maquinaria e infraestructura </a:t>
          </a:r>
          <a:r>
            <a:rPr lang="es-EC" sz="1400" kern="1200" dirty="0" smtClean="0"/>
            <a:t>para cumplir con normativas técnicas sanitarias</a:t>
          </a:r>
          <a:endParaRPr lang="es-EC" sz="1400" kern="1200" dirty="0"/>
        </a:p>
      </dsp:txBody>
      <dsp:txXfrm>
        <a:off x="5122938" y="2903185"/>
        <a:ext cx="1271533" cy="1798551"/>
      </dsp:txXfrm>
    </dsp:sp>
    <dsp:sp modelId="{5FD4B982-BD2A-46C9-88B5-27BB7BB7BB84}">
      <dsp:nvSpPr>
        <dsp:cNvPr id="0" name=""/>
        <dsp:cNvSpPr/>
      </dsp:nvSpPr>
      <dsp:spPr>
        <a:xfrm>
          <a:off x="6886705" y="808904"/>
          <a:ext cx="1331457" cy="187766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200" kern="1200" dirty="0" smtClean="0"/>
            <a:t>No existe normativa técnica para el procesamiento en </a:t>
          </a:r>
          <a:r>
            <a:rPr lang="es-EC" sz="1200" b="1" u="sng" kern="1200" dirty="0" smtClean="0"/>
            <a:t>establecimientos a pequeña escala, o en los hogares de productores rurales AFC</a:t>
          </a:r>
        </a:p>
      </dsp:txBody>
      <dsp:txXfrm>
        <a:off x="6925702" y="847901"/>
        <a:ext cx="1253463" cy="1799675"/>
      </dsp:txXfrm>
    </dsp:sp>
    <dsp:sp modelId="{AA7A829F-6CE9-4A18-947F-E61AD34932F0}">
      <dsp:nvSpPr>
        <dsp:cNvPr id="0" name=""/>
        <dsp:cNvSpPr/>
      </dsp:nvSpPr>
      <dsp:spPr>
        <a:xfrm>
          <a:off x="6635286" y="2863626"/>
          <a:ext cx="1159038" cy="187766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200" kern="1200" dirty="0" smtClean="0"/>
            <a:t>Dificultades en el </a:t>
          </a:r>
          <a:r>
            <a:rPr lang="es-EC" sz="1200" b="1" kern="1200" dirty="0" smtClean="0"/>
            <a:t>recorrido institucional </a:t>
          </a:r>
          <a:r>
            <a:rPr lang="es-EC" sz="1200" kern="1200" dirty="0" smtClean="0"/>
            <a:t>para la obtención de </a:t>
          </a:r>
          <a:r>
            <a:rPr lang="es-EC" sz="1200" kern="1200" dirty="0" err="1" smtClean="0"/>
            <a:t>Not</a:t>
          </a:r>
          <a:r>
            <a:rPr lang="es-EC" sz="1200" kern="1200" dirty="0" smtClean="0"/>
            <a:t> San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200" kern="1200" dirty="0" smtClean="0"/>
            <a:t>(SRI, MIPRO, SEPS, ARCSA)</a:t>
          </a:r>
          <a:endParaRPr lang="es-EC" sz="1200" kern="1200" dirty="0"/>
        </a:p>
      </dsp:txBody>
      <dsp:txXfrm>
        <a:off x="6669233" y="2897573"/>
        <a:ext cx="1091144" cy="1809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C490-86AC-4BDE-8BD5-B7A56D3B4C19}" type="datetimeFigureOut">
              <a:rPr lang="es-CO" smtClean="0"/>
              <a:t>06/06/2018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E3E85-6888-4C85-9AC4-2BF8966359D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07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C" smtClean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24952CE7-308E-4724-9261-DE3BFA5A0481}" type="slidenum">
              <a:rPr lang="es-ES" smtClean="0">
                <a:latin typeface="Calibri" pitchFamily="34" charset="0"/>
              </a:rPr>
              <a:pPr eaLnBrk="1" hangingPunct="1"/>
              <a:t>3</a:t>
            </a:fld>
            <a:endParaRPr lang="es-E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834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74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27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51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56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34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34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61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291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4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50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D4D7D-EF0F-A246-A235-1247E64F79C4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5E77F-C3F9-344C-A8A0-20B4532EC3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13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rocalidad.gob.ec/inocuidad-direccion-de-inocuidad-de-los-alimentos/" TargetMode="External"/><Relationship Id="rId2" Type="http://schemas.openxmlformats.org/officeDocument/2006/relationships/hyperlink" Target="https://agrobox.agrocalidad.gob.ec/agrobox/data/public/877388--e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324465" y="1556791"/>
            <a:ext cx="8539316" cy="3590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b="1" dirty="0" smtClean="0"/>
              <a:t>Políticas y líneas de intervención Interinstitucional para fortalecer las economías familiares y la reducción de barreras para la comercialización alternativa</a:t>
            </a:r>
            <a:endParaRPr lang="es-EC" sz="4800" b="1" dirty="0"/>
          </a:p>
        </p:txBody>
      </p:sp>
    </p:spTree>
    <p:extLst>
      <p:ext uri="{BB962C8B-B14F-4D97-AF65-F5344CB8AC3E}">
        <p14:creationId xmlns:p14="http://schemas.microsoft.com/office/powerpoint/2010/main" val="2998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 l="22917" t="26667" r="27083" b="20000"/>
          <a:stretch>
            <a:fillRect/>
          </a:stretch>
        </p:blipFill>
        <p:spPr bwMode="auto">
          <a:xfrm>
            <a:off x="0" y="1052946"/>
            <a:ext cx="9144000" cy="580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0" y="0"/>
            <a:ext cx="9144000" cy="10529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C" b="1" dirty="0" smtClean="0"/>
          </a:p>
          <a:p>
            <a:r>
              <a:rPr lang="es-EC" b="1" dirty="0" smtClean="0"/>
              <a:t>ECOSISTEMA DE LA AFC QUE SE FOMENTAN A TRAVÉS DE BIOCORREDORES</a:t>
            </a:r>
            <a:endParaRPr lang="es-EC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52" y="6306212"/>
            <a:ext cx="458564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8854" t="60000" r="12500" b="7500"/>
          <a:stretch>
            <a:fillRect/>
          </a:stretch>
        </p:blipFill>
        <p:spPr bwMode="auto">
          <a:xfrm>
            <a:off x="142876" y="716698"/>
            <a:ext cx="885828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285720" y="3431342"/>
            <a:ext cx="8643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C" dirty="0" smtClean="0"/>
              <a:t> </a:t>
            </a:r>
            <a:r>
              <a:rPr lang="es-EC" b="1" dirty="0" smtClean="0"/>
              <a:t>Conectividad Ecológica: </a:t>
            </a:r>
            <a:r>
              <a:rPr lang="es-EC" dirty="0" smtClean="0"/>
              <a:t>Intervenciones a zonas de amortiguamiento de áreas protegidos.</a:t>
            </a:r>
          </a:p>
          <a:p>
            <a:endParaRPr lang="es-EC" dirty="0" smtClean="0"/>
          </a:p>
          <a:p>
            <a:pPr>
              <a:buFont typeface="Arial" pitchFamily="34" charset="0"/>
              <a:buChar char="•"/>
            </a:pPr>
            <a:r>
              <a:rPr lang="es-EC" dirty="0"/>
              <a:t> </a:t>
            </a:r>
            <a:r>
              <a:rPr lang="es-EC" b="1" dirty="0" smtClean="0"/>
              <a:t>Paisajes Productivos Sostenibles: </a:t>
            </a:r>
            <a:r>
              <a:rPr lang="es-EC" dirty="0" smtClean="0"/>
              <a:t>Fomento a la producción con enfoque agroecológico – agroforestal, Fortalecer la comercialización a través de los Circuitos cortos; vinculando los Productos con Identidad Territorial.</a:t>
            </a:r>
          </a:p>
          <a:p>
            <a:endParaRPr lang="es-EC" dirty="0" smtClean="0"/>
          </a:p>
          <a:p>
            <a:pPr>
              <a:buFont typeface="Arial" pitchFamily="34" charset="0"/>
              <a:buChar char="•"/>
            </a:pPr>
            <a:r>
              <a:rPr lang="es-EC" dirty="0"/>
              <a:t> </a:t>
            </a:r>
            <a:r>
              <a:rPr lang="es-EC" b="1" dirty="0" err="1" smtClean="0"/>
              <a:t>Asociatividad</a:t>
            </a:r>
            <a:r>
              <a:rPr lang="es-EC" b="1" dirty="0" smtClean="0"/>
              <a:t>:  </a:t>
            </a:r>
            <a:r>
              <a:rPr lang="es-EC" dirty="0" smtClean="0"/>
              <a:t>Fomento a lo local y regional, incrementando la participación articulada entre </a:t>
            </a:r>
            <a:r>
              <a:rPr lang="es-EC" dirty="0" err="1" smtClean="0"/>
              <a:t>biocorredores</a:t>
            </a:r>
            <a:r>
              <a:rPr lang="es-EC" dirty="0" smtClean="0"/>
              <a:t>, relevo generacional de jóvenes y vinculación de la mujer rural.</a:t>
            </a:r>
            <a:endParaRPr lang="es-EC" dirty="0"/>
          </a:p>
        </p:txBody>
      </p:sp>
      <p:sp>
        <p:nvSpPr>
          <p:cNvPr id="6" name="5 Abrir llave"/>
          <p:cNvSpPr/>
          <p:nvPr/>
        </p:nvSpPr>
        <p:spPr>
          <a:xfrm rot="16200000">
            <a:off x="4429124" y="-1212127"/>
            <a:ext cx="285752" cy="88583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642457E-7F5E-4421-AC6D-35D39E36E714}" type="slidenum">
              <a:rPr lang="es-ES"/>
              <a:pPr>
                <a:defRPr/>
              </a:pPr>
              <a:t>11</a:t>
            </a:fld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214414" y="5931672"/>
            <a:ext cx="65008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b="1" dirty="0" smtClean="0"/>
              <a:t>Objetivo FO6: Fortalecer procesos, consolidar y replicar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41334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93964" y="2233469"/>
            <a:ext cx="830712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El Código</a:t>
            </a:r>
            <a:r>
              <a:rPr kumimoji="0" lang="es-E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Orgánico de Organización Territorial Autonomía y </a:t>
            </a:r>
            <a:r>
              <a:rPr kumimoji="0" lang="es-E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Desentralización</a:t>
            </a: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COOTAD en su Art. 135,detalla las competencias de los GADS: </a:t>
            </a:r>
            <a:r>
              <a:rPr lang="es-ES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E</a:t>
            </a: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 fomento de las actividades productivas y agropecuarias, estrategias participativas de apoyo a la producción, fortalecimiento de las cadenas productivas, equidad: acceso equitativo a los factores de producción, democratización de los servicios técnicos y </a:t>
            </a:r>
            <a:r>
              <a:rPr kumimoji="0" lang="es-E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ﬁnancieros</a:t>
            </a: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 la producción, entre otras.</a:t>
            </a:r>
            <a:endParaRPr kumimoji="0" lang="es-EC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También  en los Art. 41,42,54,55,65,67 de la misma Ley hace referencia a estas competencias </a:t>
            </a:r>
            <a:r>
              <a:rPr lang="es-ES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productivas, organizativas, comerciales; </a:t>
            </a: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en los niveles provinciales, cantonales y parroquiales.</a:t>
            </a:r>
            <a:endParaRPr kumimoji="0" lang="es-E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954222" y="1725637"/>
            <a:ext cx="6786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b="1" dirty="0" smtClean="0"/>
              <a:t>BASE LEGAL</a:t>
            </a:r>
          </a:p>
          <a:p>
            <a:pPr algn="ctr"/>
            <a:endParaRPr lang="es-EC" sz="28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0" y="-1"/>
            <a:ext cx="9143999" cy="16209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>
              <a:defRPr lang="es-ES"/>
            </a:defPPr>
            <a:lvl1pPr algn="ctr"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lvl="0" defTabSz="914400" fontAlgn="base">
              <a:spcAft>
                <a:spcPct val="0"/>
              </a:spcAft>
            </a:pPr>
            <a:r>
              <a:rPr lang="es-ES" sz="4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GADS: ORDENANZAS Y OTROS INSTRUMENTOS DE FOMENTO DE CIALCOS DE LA AFC A NIVEL NACIONAL</a:t>
            </a:r>
            <a:endParaRPr lang="es-ES" sz="5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928662" y="857232"/>
            <a:ext cx="77867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sz="3600" dirty="0" smtClean="0"/>
              <a:t>La articulación entre el Ministerio de Agricultura (MAG) y cada nivel de Gobiernos Autónomos Descentralizados (GAD) se enfoca  a  construir instrumentos  de política pública  como Ordenanzas, Acuerdos, Resoluciones, Actas de compromiso y propuestas; con el fin de fortalecer las economías de las  familias campesinas.</a:t>
            </a:r>
            <a:endParaRPr lang="es-EC" sz="3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285852" y="285728"/>
            <a:ext cx="585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b="1" dirty="0" smtClean="0"/>
              <a:t>ALIANZA</a:t>
            </a:r>
            <a:r>
              <a:rPr lang="es-EC" sz="3200" dirty="0" smtClean="0"/>
              <a:t> </a:t>
            </a:r>
            <a:r>
              <a:rPr lang="es-EC" sz="3200" b="1" dirty="0" smtClean="0"/>
              <a:t>ESTRATEGICA</a:t>
            </a:r>
            <a:endParaRPr lang="es-EC" sz="3200" b="1" dirty="0"/>
          </a:p>
        </p:txBody>
      </p:sp>
    </p:spTree>
    <p:extLst>
      <p:ext uri="{BB962C8B-B14F-4D97-AF65-F5344CB8AC3E}">
        <p14:creationId xmlns:p14="http://schemas.microsoft.com/office/powerpoint/2010/main" val="40559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-1"/>
            <a:ext cx="9143999" cy="15240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s-ES"/>
            </a:defPPr>
            <a:lvl1pPr algn="ctr"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lvl="0" defTabSz="914400" fontAlgn="base">
              <a:spcAft>
                <a:spcPct val="0"/>
              </a:spcAft>
            </a:pPr>
            <a:r>
              <a:rPr lang="es-ES" sz="48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GORDENANZAS </a:t>
            </a:r>
            <a:r>
              <a:rPr lang="es-ES" sz="4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Y OTROS INSTRUMENTOS DE FOMENTO A</a:t>
            </a:r>
            <a:r>
              <a:rPr lang="es-ES" sz="48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s-ES" sz="4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CIALCOS DE LA </a:t>
            </a:r>
            <a:r>
              <a:rPr lang="es-ES" sz="48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AFC</a:t>
            </a:r>
            <a:endParaRPr lang="es-ES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214281" y="1779687"/>
            <a:ext cx="8929718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ESMERALDAS 4 -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y convenio para fortalecer la economía popular y solidaria. y acuerdos de uso de espacio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IMBABURA 3 -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Propuesta de ordenanzas con principios agroecológicos -producción limpia  y Convenio de cooperación de fortalecimientos 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CARCHI 1 -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Acuerdo formal de uso de espacio en San Gabriel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SUCUMBIOS 1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Acuerdo formal de uso de espacio en Putumayo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NAPO 1 -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de producción limpia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PICHINCHA 4-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Ordenanzas ferias libres, mercados y productos agroecológicos en Pedro Moncayo y provincia.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CHIMBORAZO 2 –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Ordenanzas ferias de semillas </a:t>
            </a:r>
            <a:r>
              <a:rPr kumimoji="0" lang="es-E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Guamote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y Fomentar los espacios para fortalecer soberanía alimentaria en </a:t>
            </a:r>
            <a:r>
              <a:rPr kumimoji="0" lang="es-E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Alausí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TUNGURAHUA 1 –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 agricultura limpia en provincia</a:t>
            </a: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s-EC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MANABI – 1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para fomentar espacios vinculados a </a:t>
            </a:r>
            <a:r>
              <a:rPr kumimoji="0" lang="es-E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Cialcos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SANTA ELENA -1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para fomentar espacios vinculados a </a:t>
            </a:r>
            <a:r>
              <a:rPr kumimoji="0" lang="es-E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Cialcos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AZUAY 1 –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ferias agroecológicas en SIG </a:t>
            </a:r>
            <a:r>
              <a:rPr kumimoji="0" lang="es-E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SIG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LOJA 3 –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Ordenanza ferias agroecológicas Saraguro, fomento de producción en Calvas y reglamento ferias libres Loja</a:t>
            </a:r>
            <a:endParaRPr kumimoji="0" lang="es-EC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GALAPAGOS 1 </a:t>
            </a:r>
            <a:r>
              <a:rPr kumimoji="0" lang="es-E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–Acta de compromiso realización de ferias libres</a:t>
            </a:r>
            <a:r>
              <a:rPr kumimoji="0" lang="es-E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2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0"/>
            <a:ext cx="9144000" cy="11499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>
              <a:defRPr lang="es-ES"/>
            </a:defPPr>
            <a:lvl1pPr algn="ctr"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dirty="0" smtClean="0"/>
              <a:t>Territorios con instrumentos normativos de fomento a CIALCO y AFC</a:t>
            </a:r>
            <a:endParaRPr lang="es-EC" sz="4800" dirty="0"/>
          </a:p>
        </p:txBody>
      </p:sp>
      <p:grpSp>
        <p:nvGrpSpPr>
          <p:cNvPr id="4" name="Grupo 3"/>
          <p:cNvGrpSpPr/>
          <p:nvPr/>
        </p:nvGrpSpPr>
        <p:grpSpPr>
          <a:xfrm>
            <a:off x="450065" y="1156711"/>
            <a:ext cx="8356924" cy="5742568"/>
            <a:chOff x="1571604" y="357166"/>
            <a:chExt cx="6072230" cy="4643470"/>
          </a:xfrm>
        </p:grpSpPr>
        <p:grpSp>
          <p:nvGrpSpPr>
            <p:cNvPr id="5" name="17 Grupo"/>
            <p:cNvGrpSpPr/>
            <p:nvPr/>
          </p:nvGrpSpPr>
          <p:grpSpPr>
            <a:xfrm>
              <a:off x="1571604" y="357166"/>
              <a:ext cx="6072230" cy="4643470"/>
              <a:chOff x="1315593" y="54741"/>
              <a:chExt cx="6590348" cy="6304565"/>
            </a:xfrm>
          </p:grpSpPr>
          <p:pic>
            <p:nvPicPr>
              <p:cNvPr id="13" name="1 Imagen" descr="Provincias del Ecuador"/>
              <p:cNvPicPr/>
              <p:nvPr/>
            </p:nvPicPr>
            <p:blipFill>
              <a:blip r:embed="rId3"/>
              <a:srcRect l="8000" t="4762" r="7000" b="10714"/>
              <a:stretch>
                <a:fillRect/>
              </a:stretch>
            </p:blipFill>
            <p:spPr bwMode="auto">
              <a:xfrm>
                <a:off x="1315593" y="54741"/>
                <a:ext cx="6590348" cy="6304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4" name="Group 2"/>
              <p:cNvGrpSpPr>
                <a:grpSpLocks/>
              </p:cNvGrpSpPr>
              <p:nvPr/>
            </p:nvGrpSpPr>
            <p:grpSpPr bwMode="auto">
              <a:xfrm>
                <a:off x="2071670" y="428604"/>
                <a:ext cx="4460877" cy="5143536"/>
                <a:chOff x="2484" y="2358"/>
                <a:chExt cx="6576" cy="8146"/>
              </a:xfrm>
            </p:grpSpPr>
            <p:sp>
              <p:nvSpPr>
                <p:cNvPr id="1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713" y="3099"/>
                  <a:ext cx="412" cy="51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4</a:t>
                  </a: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7030" y="2996"/>
                  <a:ext cx="283" cy="4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3</a:t>
                  </a: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030" y="2358"/>
                  <a:ext cx="288" cy="43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2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  <a:endParaRPr kumimoji="0" lang="es-EC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7729" y="4744"/>
                  <a:ext cx="391" cy="40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1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513" y="4377"/>
                  <a:ext cx="343" cy="46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4</a:t>
                  </a: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6330" y="7110"/>
                  <a:ext cx="371" cy="43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1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2</a:t>
                  </a:r>
                  <a:endParaRPr kumimoji="0" lang="es-EC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6398" y="5835"/>
                  <a:ext cx="229" cy="38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9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713" y="10031"/>
                  <a:ext cx="309" cy="47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3</a:t>
                  </a:r>
                  <a:endParaRPr kumimoji="0" lang="es-EC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19" y="8640"/>
                  <a:ext cx="411" cy="49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484" y="4336"/>
                  <a:ext cx="257" cy="50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726" y="4641"/>
                  <a:ext cx="350" cy="47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  <a:endParaRPr kumimoji="0" lang="es-EC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8670" y="3675"/>
                  <a:ext cx="390" cy="39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EC" sz="1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1</a:t>
                  </a:r>
                  <a:endParaRPr kumimoji="0" lang="es-EC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" name="23 Forma libre"/>
            <p:cNvSpPr/>
            <p:nvPr/>
          </p:nvSpPr>
          <p:spPr>
            <a:xfrm>
              <a:off x="4193309" y="1431636"/>
              <a:ext cx="249382" cy="73891"/>
            </a:xfrm>
            <a:custGeom>
              <a:avLst/>
              <a:gdLst>
                <a:gd name="connsiteX0" fmla="*/ 0 w 249382"/>
                <a:gd name="connsiteY0" fmla="*/ 0 h 73891"/>
                <a:gd name="connsiteX1" fmla="*/ 249382 w 249382"/>
                <a:gd name="connsiteY1" fmla="*/ 73891 h 73891"/>
                <a:gd name="connsiteX2" fmla="*/ 249382 w 249382"/>
                <a:gd name="connsiteY2" fmla="*/ 73891 h 73891"/>
                <a:gd name="connsiteX3" fmla="*/ 249382 w 249382"/>
                <a:gd name="connsiteY3" fmla="*/ 73891 h 7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382" h="73891">
                  <a:moveTo>
                    <a:pt x="0" y="0"/>
                  </a:moveTo>
                  <a:lnTo>
                    <a:pt x="249382" y="73891"/>
                  </a:lnTo>
                  <a:lnTo>
                    <a:pt x="249382" y="73891"/>
                  </a:lnTo>
                  <a:lnTo>
                    <a:pt x="249382" y="73891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7" name="26 CuadroTexto"/>
            <p:cNvSpPr txBox="1"/>
            <p:nvPr/>
          </p:nvSpPr>
          <p:spPr>
            <a:xfrm>
              <a:off x="4214810" y="1428737"/>
              <a:ext cx="35719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700" b="1" dirty="0" smtClean="0"/>
                <a:t>Sto</a:t>
              </a:r>
              <a:r>
                <a:rPr lang="es-EC" sz="500" b="1" dirty="0" smtClean="0"/>
                <a:t>. </a:t>
              </a:r>
              <a:r>
                <a:rPr lang="es-EC" sz="600" b="1" dirty="0" smtClean="0"/>
                <a:t>Domingo</a:t>
              </a:r>
              <a:endParaRPr lang="es-EC" sz="600" b="1" dirty="0"/>
            </a:p>
          </p:txBody>
        </p:sp>
        <p:sp>
          <p:nvSpPr>
            <p:cNvPr id="8" name="38 Forma libre"/>
            <p:cNvSpPr/>
            <p:nvPr/>
          </p:nvSpPr>
          <p:spPr>
            <a:xfrm>
              <a:off x="4457700" y="1524000"/>
              <a:ext cx="323850" cy="76200"/>
            </a:xfrm>
            <a:custGeom>
              <a:avLst/>
              <a:gdLst>
                <a:gd name="connsiteX0" fmla="*/ 0 w 323850"/>
                <a:gd name="connsiteY0" fmla="*/ 0 h 76200"/>
                <a:gd name="connsiteX1" fmla="*/ 323850 w 323850"/>
                <a:gd name="connsiteY1" fmla="*/ 76200 h 76200"/>
                <a:gd name="connsiteX2" fmla="*/ 323850 w 323850"/>
                <a:gd name="connsiteY2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0" h="76200">
                  <a:moveTo>
                    <a:pt x="0" y="0"/>
                  </a:moveTo>
                  <a:lnTo>
                    <a:pt x="323850" y="76200"/>
                  </a:lnTo>
                  <a:lnTo>
                    <a:pt x="323850" y="76200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9" name="39 Forma libre"/>
            <p:cNvSpPr/>
            <p:nvPr/>
          </p:nvSpPr>
          <p:spPr>
            <a:xfrm>
              <a:off x="4695825" y="1590675"/>
              <a:ext cx="104775" cy="85725"/>
            </a:xfrm>
            <a:custGeom>
              <a:avLst/>
              <a:gdLst>
                <a:gd name="connsiteX0" fmla="*/ 0 w 104775"/>
                <a:gd name="connsiteY0" fmla="*/ 85725 h 85725"/>
                <a:gd name="connsiteX1" fmla="*/ 104775 w 104775"/>
                <a:gd name="connsiteY1" fmla="*/ 0 h 85725"/>
                <a:gd name="connsiteX2" fmla="*/ 104775 w 10477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85725">
                  <a:moveTo>
                    <a:pt x="0" y="85725"/>
                  </a:moveTo>
                  <a:lnTo>
                    <a:pt x="104775" y="0"/>
                  </a:lnTo>
                  <a:lnTo>
                    <a:pt x="104775" y="0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0" name="40 Forma libre"/>
            <p:cNvSpPr/>
            <p:nvPr/>
          </p:nvSpPr>
          <p:spPr>
            <a:xfrm>
              <a:off x="3390900" y="2657475"/>
              <a:ext cx="233362" cy="581025"/>
            </a:xfrm>
            <a:custGeom>
              <a:avLst/>
              <a:gdLst>
                <a:gd name="connsiteX0" fmla="*/ 0 w 233362"/>
                <a:gd name="connsiteY0" fmla="*/ 581025 h 581025"/>
                <a:gd name="connsiteX1" fmla="*/ 209550 w 233362"/>
                <a:gd name="connsiteY1" fmla="*/ 390525 h 581025"/>
                <a:gd name="connsiteX2" fmla="*/ 142875 w 233362"/>
                <a:gd name="connsiteY2" fmla="*/ 0 h 581025"/>
                <a:gd name="connsiteX3" fmla="*/ 142875 w 233362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581025">
                  <a:moveTo>
                    <a:pt x="0" y="581025"/>
                  </a:moveTo>
                  <a:cubicBezTo>
                    <a:pt x="92869" y="534193"/>
                    <a:pt x="185738" y="487362"/>
                    <a:pt x="209550" y="390525"/>
                  </a:cubicBezTo>
                  <a:cubicBezTo>
                    <a:pt x="233362" y="293688"/>
                    <a:pt x="142875" y="0"/>
                    <a:pt x="142875" y="0"/>
                  </a:cubicBezTo>
                  <a:lnTo>
                    <a:pt x="142875" y="0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1" name="41 CuadroTexto"/>
            <p:cNvSpPr txBox="1"/>
            <p:nvPr/>
          </p:nvSpPr>
          <p:spPr>
            <a:xfrm>
              <a:off x="3143240" y="2786058"/>
              <a:ext cx="428628" cy="37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200" b="1" dirty="0" smtClean="0"/>
                <a:t>Santa Elena   </a:t>
              </a:r>
              <a:endParaRPr lang="es-EC" sz="1200" b="1" dirty="0"/>
            </a:p>
          </p:txBody>
        </p:sp>
        <p:sp>
          <p:nvSpPr>
            <p:cNvPr id="12" name="43 Rectángulo"/>
            <p:cNvSpPr/>
            <p:nvPr/>
          </p:nvSpPr>
          <p:spPr>
            <a:xfrm>
              <a:off x="3319462" y="3135053"/>
              <a:ext cx="142876" cy="14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dirty="0" smtClean="0">
                  <a:solidFill>
                    <a:schemeClr val="tx1"/>
                  </a:solidFill>
                </a:rPr>
                <a:t>1</a:t>
              </a:r>
              <a:endParaRPr lang="es-EC" dirty="0"/>
            </a:p>
          </p:txBody>
        </p:sp>
      </p:grpSp>
    </p:spTree>
    <p:extLst>
      <p:ext uri="{BB962C8B-B14F-4D97-AF65-F5344CB8AC3E}">
        <p14:creationId xmlns:p14="http://schemas.microsoft.com/office/powerpoint/2010/main" val="1485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323528" y="1856095"/>
            <a:ext cx="8229600" cy="307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dirty="0" smtClean="0"/>
              <a:t>Programa de Alimentación Escolar</a:t>
            </a:r>
            <a:endParaRPr lang="es-EC" dirty="0"/>
          </a:p>
        </p:txBody>
      </p:sp>
      <p:sp>
        <p:nvSpPr>
          <p:cNvPr id="7" name="6 Rectángulo">
            <a:extLst/>
          </p:cNvPr>
          <p:cNvSpPr/>
          <p:nvPr/>
        </p:nvSpPr>
        <p:spPr>
          <a:xfrm>
            <a:off x="323528" y="2380440"/>
            <a:ext cx="6900959" cy="2042915"/>
          </a:xfrm>
          <a:prstGeom prst="rect">
            <a:avLst/>
          </a:prstGeom>
        </p:spPr>
        <p:txBody>
          <a:bodyPr lIns="102918" tIns="51459" rIns="102918" bIns="51459">
            <a:spAutoFit/>
          </a:bodyPr>
          <a:lstStyle/>
          <a:p>
            <a:pPr>
              <a:defRPr/>
            </a:pPr>
            <a:endParaRPr lang="es-EC" b="1" i="1" dirty="0" smtClean="0">
              <a:latin typeface="Arial" charset="0"/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s-EC" b="1" i="1" dirty="0" smtClean="0">
                <a:latin typeface="Arial" charset="0"/>
                <a:ea typeface="ＭＳ Ｐゴシック" panose="020B0600070205080204" pitchFamily="34" charset="-128"/>
              </a:rPr>
              <a:t>MIEMBROS </a:t>
            </a:r>
            <a:r>
              <a:rPr lang="es-EC" b="1" i="1" dirty="0">
                <a:latin typeface="Arial" charset="0"/>
                <a:ea typeface="ＭＳ Ｐゴシック" panose="020B0600070205080204" pitchFamily="34" charset="-128"/>
              </a:rPr>
              <a:t>COMITÉ INTERINSTITUCIONAL:</a:t>
            </a:r>
          </a:p>
          <a:p>
            <a:pPr>
              <a:defRPr/>
            </a:pPr>
            <a:endParaRPr lang="es-EC" dirty="0">
              <a:latin typeface="Arial" charset="0"/>
              <a:ea typeface="ＭＳ Ｐゴシック" panose="020B0600070205080204" pitchFamily="34" charset="-128"/>
            </a:endParaRPr>
          </a:p>
          <a:p>
            <a:pPr marL="321618" indent="-321618">
              <a:buFont typeface="Wingdings" pitchFamily="2" charset="2"/>
              <a:buChar char="ü"/>
              <a:defRPr/>
            </a:pPr>
            <a:r>
              <a:rPr lang="es-EC" dirty="0">
                <a:latin typeface="Arial" charset="0"/>
                <a:ea typeface="ＭＳ Ｐゴシック" panose="020B0600070205080204" pitchFamily="34" charset="-128"/>
              </a:rPr>
              <a:t>Ministerio de Educación </a:t>
            </a:r>
          </a:p>
          <a:p>
            <a:pPr marL="321618" indent="-321618">
              <a:buFont typeface="Wingdings" pitchFamily="2" charset="2"/>
              <a:buChar char="ü"/>
              <a:defRPr/>
            </a:pPr>
            <a:r>
              <a:rPr lang="es-EC" dirty="0">
                <a:latin typeface="Arial" charset="0"/>
                <a:ea typeface="ＭＳ Ｐゴシック" panose="020B0600070205080204" pitchFamily="34" charset="-128"/>
              </a:rPr>
              <a:t>Ministerio de Inclusión Económica y Social - MIES</a:t>
            </a:r>
          </a:p>
          <a:p>
            <a:pPr marL="321618" indent="-321618">
              <a:buFont typeface="Wingdings" pitchFamily="2" charset="2"/>
              <a:buChar char="ü"/>
              <a:defRPr/>
            </a:pPr>
            <a:r>
              <a:rPr lang="es-EC" dirty="0">
                <a:latin typeface="Arial" charset="0"/>
                <a:ea typeface="ＭＳ Ｐゴシック" panose="020B0600070205080204" pitchFamily="34" charset="-128"/>
              </a:rPr>
              <a:t>Ministerio de Agricultura y Ganadería – MAG</a:t>
            </a:r>
          </a:p>
          <a:p>
            <a:pPr marL="321618" indent="-321618">
              <a:buFont typeface="Wingdings" pitchFamily="2" charset="2"/>
              <a:buChar char="ü"/>
              <a:defRPr/>
            </a:pPr>
            <a:r>
              <a:rPr lang="es-EC" dirty="0">
                <a:latin typeface="Arial" charset="0"/>
                <a:ea typeface="ＭＳ Ｐゴシック" panose="020B0600070205080204" pitchFamily="34" charset="-128"/>
              </a:rPr>
              <a:t>Ministerio de Salud- MSP</a:t>
            </a:r>
          </a:p>
        </p:txBody>
      </p:sp>
      <p:sp>
        <p:nvSpPr>
          <p:cNvPr id="8" name="5 CuadroTexto"/>
          <p:cNvSpPr txBox="1">
            <a:spLocks noChangeArrowheads="1"/>
          </p:cNvSpPr>
          <p:nvPr/>
        </p:nvSpPr>
        <p:spPr bwMode="auto">
          <a:xfrm>
            <a:off x="0" y="4299459"/>
            <a:ext cx="9143999" cy="231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2918" tIns="51459" rIns="102918" bIns="51459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es-EC" altLang="es-EC" b="1" i="1" dirty="0" smtClean="0"/>
          </a:p>
          <a:p>
            <a:r>
              <a:rPr lang="es-EC" altLang="es-EC" b="1" i="1" dirty="0" smtClean="0"/>
              <a:t>OBJETIVO</a:t>
            </a:r>
            <a:r>
              <a:rPr lang="es-EC" altLang="es-EC" b="1" i="1" dirty="0"/>
              <a:t>: </a:t>
            </a:r>
          </a:p>
          <a:p>
            <a:endParaRPr lang="es-EC" altLang="es-EC" dirty="0"/>
          </a:p>
          <a:p>
            <a:pPr algn="just"/>
            <a:r>
              <a:rPr lang="es-EC" altLang="es-EC" u="sng" dirty="0"/>
              <a:t>Diseñar un </a:t>
            </a:r>
            <a:r>
              <a:rPr lang="es-EC" altLang="es-EC" u="sng" dirty="0" smtClean="0"/>
              <a:t>nuevo modelo </a:t>
            </a:r>
            <a:r>
              <a:rPr lang="es-EC" altLang="es-EC" u="sng" dirty="0"/>
              <a:t>de gestión del Programa de Alimentación Escolar</a:t>
            </a:r>
            <a:r>
              <a:rPr lang="es-EC" altLang="es-EC" dirty="0"/>
              <a:t>, para el corto, mediano y largo plazo que, fomente hábitos saludables de alimentación y culturalmente adecuados en los estudiantes de las instituciones gubernamentales; así como, se </a:t>
            </a:r>
            <a:r>
              <a:rPr lang="es-EC" altLang="es-EC" u="sng" dirty="0"/>
              <a:t>promueva la participación de los actores de Economía Popular y Solidaria y de los Productores de Agricultura, Familiar y Campesina.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0" y="-1"/>
            <a:ext cx="9143999" cy="18560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s-ES"/>
            </a:defPPr>
            <a:lvl1pPr algn="ctr"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dirty="0" smtClean="0"/>
              <a:t>FOMENTO PARA LA COMERCIALIZACIÓN</a:t>
            </a:r>
            <a:endParaRPr lang="es-EC" sz="4800" dirty="0"/>
          </a:p>
        </p:txBody>
      </p:sp>
    </p:spTree>
    <p:extLst>
      <p:ext uri="{BB962C8B-B14F-4D97-AF65-F5344CB8AC3E}">
        <p14:creationId xmlns:p14="http://schemas.microsoft.com/office/powerpoint/2010/main" val="32620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>
            <a:extLst/>
          </p:cNvPr>
          <p:cNvSpPr txBox="1"/>
          <p:nvPr/>
        </p:nvSpPr>
        <p:spPr>
          <a:xfrm>
            <a:off x="386358" y="888008"/>
            <a:ext cx="8371283" cy="2037256"/>
          </a:xfrm>
          <a:prstGeom prst="rect">
            <a:avLst/>
          </a:prstGeom>
          <a:noFill/>
        </p:spPr>
        <p:txBody>
          <a:bodyPr lIns="86461" tIns="43231" rIns="86461" bIns="43231">
            <a:spAutoFit/>
          </a:bodyPr>
          <a:lstStyle/>
          <a:p>
            <a:pPr algn="just">
              <a:defRPr/>
            </a:pPr>
            <a:r>
              <a:rPr lang="es-EC" altLang="es-EC" dirty="0">
                <a:latin typeface="Calibri" pitchFamily="34" charset="0"/>
                <a:ea typeface="ＭＳ Ｐゴシック" panose="020B0600070205080204" pitchFamily="34" charset="-128"/>
                <a:cs typeface="Times New Roman" pitchFamily="18" charset="0"/>
              </a:rPr>
              <a:t>Conforme al Acuerdo Ministerial Nro. MINEDUC-ME-2016-00073-A:</a:t>
            </a:r>
          </a:p>
          <a:p>
            <a:pPr algn="just">
              <a:defRPr/>
            </a:pPr>
            <a:endParaRPr lang="es-EC" altLang="es-EC" dirty="0">
              <a:ea typeface="ＭＳ Ｐゴシック" panose="020B0600070205080204" pitchFamily="34" charset="-128"/>
            </a:endParaRPr>
          </a:p>
          <a:p>
            <a:pPr marL="270191" indent="-270191" algn="just">
              <a:buFont typeface="Wingdings" panose="05000000000000000000" pitchFamily="2" charset="2"/>
              <a:buChar char="Ø"/>
              <a:defRPr/>
            </a:pPr>
            <a:r>
              <a:rPr lang="es-EC" altLang="es-EC" dirty="0">
                <a:latin typeface="Calibri" pitchFamily="34" charset="0"/>
                <a:ea typeface="ＭＳ Ｐゴシック" panose="020B0600070205080204" pitchFamily="34" charset="-128"/>
                <a:cs typeface="Times New Roman" pitchFamily="18" charset="0"/>
              </a:rPr>
              <a:t>Todos los niños y niñas de educación inicial, adolescentes de educación general básica, todos los estudiantes de primero a tercero de bachillerato únicamente de las Unidades Educativas del Milenio y todos los estudiantes de las Residencias Estudiantiles que vivan en la misma institución.</a:t>
            </a:r>
          </a:p>
          <a:p>
            <a:pPr algn="just">
              <a:defRPr/>
            </a:pPr>
            <a:endParaRPr lang="es-EC" altLang="es-EC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94720"/>
              </p:ext>
            </p:extLst>
          </p:nvPr>
        </p:nvGraphicFramePr>
        <p:xfrm>
          <a:off x="2130223" y="2659460"/>
          <a:ext cx="4601765" cy="3559461"/>
        </p:xfrm>
        <a:graphic>
          <a:graphicData uri="http://schemas.openxmlformats.org/drawingml/2006/table">
            <a:tbl>
              <a:tblPr/>
              <a:tblGrid>
                <a:gridCol w="2487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8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ALIMENTACIÓN</a:t>
                      </a:r>
                      <a:endParaRPr kumimoji="0" lang="es-EC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No. Beneficiarios</a:t>
                      </a:r>
                      <a:endParaRPr kumimoji="0" lang="es-EC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5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Desayuno y refrigerio Educación Inicial</a:t>
                      </a:r>
                      <a:endParaRPr kumimoji="0" lang="es-EC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144.584</a:t>
                      </a:r>
                      <a:endParaRPr kumimoji="0" lang="es-EC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5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Refrigerio en zona urbano marginales</a:t>
                      </a:r>
                      <a:endParaRPr kumimoji="0" lang="es-EC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497.778</a:t>
                      </a:r>
                      <a:endParaRPr kumimoji="0" lang="es-EC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5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Desayuno en Zonas Rurales</a:t>
                      </a:r>
                      <a:endParaRPr kumimoji="0" lang="es-EC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1´577.674</a:t>
                      </a:r>
                      <a:endParaRPr kumimoji="0" lang="es-EC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5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Almuerzos en Unidades Educativas</a:t>
                      </a:r>
                      <a:endParaRPr kumimoji="0" lang="es-EC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10.224</a:t>
                      </a:r>
                      <a:endParaRPr kumimoji="0" lang="es-EC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2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Beneficiarios 2017</a:t>
                      </a:r>
                      <a:endParaRPr kumimoji="0" lang="es-EC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C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3´600.402</a:t>
                      </a:r>
                      <a:endParaRPr kumimoji="0" lang="es-EC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1428" marR="51428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410" name="1 Rectángulo"/>
          <p:cNvSpPr>
            <a:spLocks noChangeArrowheads="1"/>
          </p:cNvSpPr>
          <p:nvPr/>
        </p:nvSpPr>
        <p:spPr bwMode="auto">
          <a:xfrm>
            <a:off x="2007393" y="6328103"/>
            <a:ext cx="5129214" cy="4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61" tIns="43231" rIns="86461" bIns="43231">
            <a:spAutoFit/>
          </a:bodyPr>
          <a:lstStyle/>
          <a:p>
            <a:pPr algn="ctr"/>
            <a:r>
              <a:rPr lang="es-EC" altLang="es-EC" sz="1300" dirty="0">
                <a:latin typeface="Calibri" pitchFamily="34" charset="0"/>
                <a:cs typeface="Times New Roman" pitchFamily="18" charset="0"/>
              </a:rPr>
              <a:t>FUENTE: Evaluación Operativa y Rediseño del Programa de Alimentación Escolar (PAE)</a:t>
            </a:r>
            <a:endParaRPr lang="es-EC" altLang="es-EC" sz="1300" dirty="0">
              <a:cs typeface="Times New Roman" pitchFamily="18" charset="0"/>
            </a:endParaRPr>
          </a:p>
        </p:txBody>
      </p:sp>
      <p:sp>
        <p:nvSpPr>
          <p:cNvPr id="5" name="TextBox 4">
            <a:extLst/>
          </p:cNvPr>
          <p:cNvSpPr txBox="1"/>
          <p:nvPr/>
        </p:nvSpPr>
        <p:spPr>
          <a:xfrm>
            <a:off x="0" y="-26986"/>
            <a:ext cx="9144000" cy="9183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6461" tIns="43231" rIns="86461" bIns="43231">
            <a:spAutoFit/>
          </a:bodyPr>
          <a:lstStyle/>
          <a:p>
            <a:pPr>
              <a:defRPr/>
            </a:pPr>
            <a:r>
              <a:rPr lang="es-EC" altLang="es-EC" sz="2700" b="1" dirty="0" smtClean="0">
                <a:solidFill>
                  <a:schemeClr val="bg1"/>
                </a:solidFill>
              </a:rPr>
              <a:t> </a:t>
            </a:r>
            <a:r>
              <a:rPr lang="es-MX" sz="2700" b="1" dirty="0" smtClean="0"/>
              <a:t>Población </a:t>
            </a:r>
            <a:r>
              <a:rPr lang="es-MX" sz="2700" b="1" dirty="0"/>
              <a:t>actual del </a:t>
            </a:r>
            <a:r>
              <a:rPr lang="es-MX" sz="2700" b="1" dirty="0" smtClean="0"/>
              <a:t>Programa de Alimentación Escolar (PAE) </a:t>
            </a:r>
          </a:p>
          <a:p>
            <a:pPr>
              <a:defRPr/>
            </a:pPr>
            <a:endParaRPr lang="x-none" sz="2700" b="1" dirty="0"/>
          </a:p>
        </p:txBody>
      </p:sp>
    </p:spTree>
    <p:extLst>
      <p:ext uri="{BB962C8B-B14F-4D97-AF65-F5344CB8AC3E}">
        <p14:creationId xmlns:p14="http://schemas.microsoft.com/office/powerpoint/2010/main" val="34106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842964" y="1700216"/>
            <a:ext cx="1514474" cy="4566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Actualización oferta AFC y EPS</a:t>
            </a:r>
          </a:p>
        </p:txBody>
      </p:sp>
      <p:cxnSp>
        <p:nvCxnSpPr>
          <p:cNvPr id="7" name="6 Conector recto de flecha"/>
          <p:cNvCxnSpPr/>
          <p:nvPr/>
        </p:nvCxnSpPr>
        <p:spPr>
          <a:xfrm flipV="1">
            <a:off x="467918" y="6057903"/>
            <a:ext cx="6750844" cy="349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92870" y="6237291"/>
            <a:ext cx="596062" cy="3950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6461" tIns="43231" rIns="86461" bIns="43231">
            <a:spAutoFit/>
          </a:bodyPr>
          <a:lstStyle/>
          <a:p>
            <a:pPr algn="ctr">
              <a:defRPr/>
            </a:pPr>
            <a:r>
              <a:rPr lang="es-EC" sz="1000" b="1" dirty="0"/>
              <a:t>MAYO </a:t>
            </a:r>
          </a:p>
          <a:p>
            <a:pPr algn="ctr">
              <a:defRPr/>
            </a:pPr>
            <a:r>
              <a:rPr lang="es-EC" sz="1000" b="1" dirty="0"/>
              <a:t>2018</a:t>
            </a:r>
          </a:p>
        </p:txBody>
      </p:sp>
      <p:sp>
        <p:nvSpPr>
          <p:cNvPr id="9" name="8 Rectángulo"/>
          <p:cNvSpPr/>
          <p:nvPr/>
        </p:nvSpPr>
        <p:spPr>
          <a:xfrm>
            <a:off x="842964" y="2708279"/>
            <a:ext cx="1514474" cy="6413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>
              <a:defRPr/>
            </a:pPr>
            <a:r>
              <a:rPr lang="es-EC" sz="1200" dirty="0"/>
              <a:t>Caracterización de territorios  para el abastecimiento local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842963" y="3500440"/>
            <a:ext cx="2864645" cy="10106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>
              <a:defRPr/>
            </a:pPr>
            <a:r>
              <a:rPr lang="es-EC" sz="1200" dirty="0"/>
              <a:t>Propuesta de reducción de barreras normativas:</a:t>
            </a:r>
          </a:p>
          <a:p>
            <a:pPr>
              <a:defRPr/>
            </a:pPr>
            <a:r>
              <a:rPr lang="es-EC" sz="1200" dirty="0"/>
              <a:t>Feria inclusiva</a:t>
            </a:r>
          </a:p>
          <a:p>
            <a:pPr>
              <a:defRPr/>
            </a:pPr>
            <a:r>
              <a:rPr lang="es-EC" sz="1200" dirty="0"/>
              <a:t>Fichas técnicas: </a:t>
            </a:r>
            <a:r>
              <a:rPr lang="es-EC" sz="1200" b="1" dirty="0"/>
              <a:t>criterios de sustentabilidad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842965" y="2287591"/>
            <a:ext cx="6105524" cy="2719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Fortalecimiento de capacidades AFC /EPS  para vinculación a compra pública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842965" y="4448769"/>
            <a:ext cx="6105524" cy="2719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Encuentros comerciales para venta indirecta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2465786" y="2711453"/>
            <a:ext cx="4482703" cy="6413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>
              <a:defRPr/>
            </a:pPr>
            <a:r>
              <a:rPr lang="es-EC" sz="1200" dirty="0"/>
              <a:t>Fortalecimiento de capacidades locales para abastecimiento local: organizativo, participativo, operativo, conformación de comités locales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95729" y="3500440"/>
            <a:ext cx="3052763" cy="6413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>
              <a:defRPr/>
            </a:pPr>
            <a:r>
              <a:rPr lang="es-EC" sz="1200" dirty="0"/>
              <a:t>Propuestas normativas para promoción del abastecimiento  local: asignaciones fiscales, ordenanzas.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1760936" y="6237291"/>
            <a:ext cx="482204" cy="3950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000" b="1" dirty="0"/>
              <a:t>OCT. </a:t>
            </a:r>
          </a:p>
          <a:p>
            <a:pPr algn="ctr">
              <a:defRPr/>
            </a:pPr>
            <a:r>
              <a:rPr lang="es-EC" sz="1000" b="1" dirty="0"/>
              <a:t>2018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225405" y="6207129"/>
            <a:ext cx="482204" cy="3950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000" b="1" dirty="0"/>
              <a:t>FEB 2019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760936" y="4794255"/>
            <a:ext cx="5189933" cy="2719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Suscripción y ejecución de contratos modelo A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173019" y="5157794"/>
            <a:ext cx="3777852" cy="2719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Suscripción y ejecución de contratos modelo B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5061347" y="5516564"/>
            <a:ext cx="1889523" cy="456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Suscripción y ejecución de contratos modelo </a:t>
            </a:r>
            <a:r>
              <a:rPr lang="es-EC" sz="1200" dirty="0" smtClean="0"/>
              <a:t> C</a:t>
            </a:r>
            <a:endParaRPr lang="es-EC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061349" y="6237291"/>
            <a:ext cx="483394" cy="3950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000" b="1" dirty="0"/>
              <a:t>FEB 2020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7218761" y="1855792"/>
            <a:ext cx="1465191" cy="2719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MAG - MIES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7230667" y="2287590"/>
            <a:ext cx="1453284" cy="4566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MAG – MIES – GAD P -</a:t>
            </a:r>
          </a:p>
        </p:txBody>
      </p:sp>
      <p:sp>
        <p:nvSpPr>
          <p:cNvPr id="24" name="23 Rectángulo redondeado"/>
          <p:cNvSpPr/>
          <p:nvPr/>
        </p:nvSpPr>
        <p:spPr>
          <a:xfrm>
            <a:off x="7056836" y="2781301"/>
            <a:ext cx="1106261" cy="503238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61" tIns="43231" rIns="86461" bIns="43231" anchor="ctr"/>
          <a:lstStyle/>
          <a:p>
            <a:pPr algn="ctr">
              <a:defRPr/>
            </a:pPr>
            <a:r>
              <a:rPr lang="es-EC" sz="1000" dirty="0">
                <a:solidFill>
                  <a:schemeClr val="tx1"/>
                </a:solidFill>
              </a:rPr>
              <a:t>Comité Interinstitucional Nacional</a:t>
            </a:r>
          </a:p>
        </p:txBody>
      </p:sp>
      <p:sp>
        <p:nvSpPr>
          <p:cNvPr id="25" name="24 Rectángulo redondeado"/>
          <p:cNvSpPr/>
          <p:nvPr/>
        </p:nvSpPr>
        <p:spPr>
          <a:xfrm>
            <a:off x="8163097" y="2781302"/>
            <a:ext cx="953691" cy="50323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61" tIns="43231" rIns="86461" bIns="43231" anchor="ctr"/>
          <a:lstStyle/>
          <a:p>
            <a:pPr algn="ctr">
              <a:defRPr/>
            </a:pPr>
            <a:r>
              <a:rPr lang="es-EC" sz="900" dirty="0">
                <a:solidFill>
                  <a:schemeClr val="tx1"/>
                </a:solidFill>
              </a:rPr>
              <a:t>Comité Interinstitucional local</a:t>
            </a:r>
          </a:p>
        </p:txBody>
      </p:sp>
      <p:sp>
        <p:nvSpPr>
          <p:cNvPr id="26" name="25 Rectángulo redondeado"/>
          <p:cNvSpPr/>
          <p:nvPr/>
        </p:nvSpPr>
        <p:spPr>
          <a:xfrm>
            <a:off x="7056838" y="3571880"/>
            <a:ext cx="1978818" cy="504825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61" tIns="43231" rIns="86461" bIns="43231" anchor="ctr"/>
          <a:lstStyle/>
          <a:p>
            <a:pPr algn="ctr">
              <a:defRPr/>
            </a:pPr>
            <a:r>
              <a:rPr lang="es-EC" sz="1200" dirty="0">
                <a:solidFill>
                  <a:schemeClr val="tx1"/>
                </a:solidFill>
              </a:rPr>
              <a:t>Comité Interinstitucional Nacional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844157" y="1341442"/>
            <a:ext cx="6106714" cy="2719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Monitoreo y retroalimentación  de requerimientos nutricionales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7215190" y="1341442"/>
            <a:ext cx="1468762" cy="2719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MINEDUC - MSP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7169022" y="4331263"/>
            <a:ext cx="1826420" cy="2719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6461" tIns="43231" rIns="86461" bIns="43231">
            <a:spAutoFit/>
          </a:bodyPr>
          <a:lstStyle/>
          <a:p>
            <a:pPr algn="ctr">
              <a:defRPr/>
            </a:pPr>
            <a:r>
              <a:rPr lang="es-EC" sz="1200" dirty="0"/>
              <a:t>MINEDUC – MAG - MIES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7230667" y="4793363"/>
            <a:ext cx="1453284" cy="11953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6461" tIns="43231" rIns="86461" bIns="43231">
            <a:spAutoFit/>
          </a:bodyPr>
          <a:lstStyle/>
          <a:p>
            <a:pPr algn="ctr">
              <a:defRPr/>
            </a:pPr>
            <a:endParaRPr lang="es-EC" sz="1200" dirty="0"/>
          </a:p>
          <a:p>
            <a:pPr algn="ctr">
              <a:defRPr/>
            </a:pPr>
            <a:r>
              <a:rPr lang="es-EC" sz="1200" dirty="0"/>
              <a:t>MINEDUC</a:t>
            </a:r>
          </a:p>
          <a:p>
            <a:pPr algn="ctr">
              <a:defRPr/>
            </a:pPr>
            <a:r>
              <a:rPr lang="es-EC" sz="1200" dirty="0"/>
              <a:t>Empresa Privada – EPS</a:t>
            </a:r>
          </a:p>
          <a:p>
            <a:pPr algn="ctr">
              <a:defRPr/>
            </a:pPr>
            <a:r>
              <a:rPr lang="es-EC" sz="1200" dirty="0" err="1"/>
              <a:t>Sercop</a:t>
            </a:r>
            <a:endParaRPr lang="es-EC" sz="1200" dirty="0"/>
          </a:p>
          <a:p>
            <a:pPr algn="ctr">
              <a:defRPr/>
            </a:pPr>
            <a:endParaRPr lang="es-EC" sz="1200" dirty="0"/>
          </a:p>
        </p:txBody>
      </p:sp>
      <p:sp>
        <p:nvSpPr>
          <p:cNvPr id="31" name="3 CuadroTexto">
            <a:extLst/>
          </p:cNvPr>
          <p:cNvSpPr txBox="1">
            <a:spLocks noChangeArrowheads="1"/>
          </p:cNvSpPr>
          <p:nvPr/>
        </p:nvSpPr>
        <p:spPr bwMode="auto">
          <a:xfrm>
            <a:off x="0" y="4"/>
            <a:ext cx="9144000" cy="5489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6461" tIns="43231" rIns="86461" bIns="4323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r>
              <a:rPr lang="es-EC" altLang="es-EC" sz="3000" b="1" dirty="0">
                <a:solidFill>
                  <a:schemeClr val="bg1"/>
                </a:solidFill>
                <a:latin typeface="Arial" panose="020B0604020202020204" pitchFamily="34" charset="0"/>
              </a:rPr>
              <a:t>Propuesta PAE</a:t>
            </a:r>
          </a:p>
        </p:txBody>
      </p:sp>
      <p:graphicFrame>
        <p:nvGraphicFramePr>
          <p:cNvPr id="32" name="3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66474"/>
              </p:ext>
            </p:extLst>
          </p:nvPr>
        </p:nvGraphicFramePr>
        <p:xfrm>
          <a:off x="-2873" y="566028"/>
          <a:ext cx="9143999" cy="77731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603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75414">
                <a:tc>
                  <a:txBody>
                    <a:bodyPr/>
                    <a:lstStyle/>
                    <a:p>
                      <a:pPr algn="ctr"/>
                      <a:r>
                        <a:rPr lang="es-EC" sz="1500" dirty="0" smtClean="0"/>
                        <a:t>Corto</a:t>
                      </a:r>
                      <a:r>
                        <a:rPr lang="es-EC" sz="1500" baseline="0" dirty="0" smtClean="0"/>
                        <a:t> Plazo</a:t>
                      </a:r>
                    </a:p>
                    <a:p>
                      <a:pPr algn="ctr"/>
                      <a:r>
                        <a:rPr lang="es-EC" sz="1500" baseline="0" dirty="0" smtClean="0"/>
                        <a:t>Modelo a y b (piloto)</a:t>
                      </a:r>
                      <a:endParaRPr lang="es-EC" sz="1500" dirty="0"/>
                    </a:p>
                  </a:txBody>
                  <a:tcPr marL="68581" marR="68581" marT="45757" marB="457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500" dirty="0" smtClean="0"/>
                        <a:t>Mediano</a:t>
                      </a:r>
                      <a:r>
                        <a:rPr lang="es-EC" sz="1500" baseline="0" dirty="0" smtClean="0"/>
                        <a:t> Plazo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500" baseline="0" dirty="0" smtClean="0"/>
                        <a:t>Modelo a , b (consolidado) y c (piloto)</a:t>
                      </a:r>
                      <a:endParaRPr lang="es-EC" sz="1500" dirty="0" smtClean="0"/>
                    </a:p>
                  </a:txBody>
                  <a:tcPr marL="68581" marR="68581" marT="45757" marB="457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500" dirty="0" smtClean="0"/>
                        <a:t>Largo Plazo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500" baseline="0" dirty="0" smtClean="0"/>
                        <a:t>Modelo a , b (consolidado) y c (consolidado)</a:t>
                      </a:r>
                      <a:endParaRPr lang="es-EC" sz="1500" dirty="0" smtClean="0"/>
                    </a:p>
                  </a:txBody>
                  <a:tcPr marL="68581" marR="68581" marT="45757" marB="4575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500" dirty="0" smtClean="0"/>
                        <a:t>Actores</a:t>
                      </a:r>
                    </a:p>
                  </a:txBody>
                  <a:tcPr marL="68581" marR="68581" marT="45757" marB="4575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9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>
            <a:extLst/>
          </p:cNvPr>
          <p:cNvGraphicFramePr>
            <a:graphicFrameLocks noGrp="1"/>
          </p:cNvGraphicFramePr>
          <p:nvPr>
            <p:extLst/>
          </p:nvPr>
        </p:nvGraphicFramePr>
        <p:xfrm>
          <a:off x="351839" y="1589443"/>
          <a:ext cx="3942163" cy="432118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944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0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38899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u="none" strike="noStrike" dirty="0">
                          <a:effectLst/>
                        </a:rPr>
                        <a:t>CANTONES PRIORIZADOS</a:t>
                      </a:r>
                      <a:br>
                        <a:rPr lang="es-EC" sz="1400" b="1" u="none" strike="noStrike" dirty="0">
                          <a:effectLst/>
                        </a:rPr>
                      </a:br>
                      <a:r>
                        <a:rPr lang="es-EC" sz="1400" b="1" u="none" strike="noStrike" dirty="0">
                          <a:effectLst/>
                        </a:rPr>
                        <a:t>MISIÓN TERNURA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u="none" strike="noStrike" dirty="0">
                          <a:effectLst/>
                        </a:rPr>
                        <a:t>No. DE BENEFICIARIOS PAE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u="none" strike="noStrike" dirty="0">
                          <a:effectLst/>
                        </a:rPr>
                        <a:t>ASOCIACIONES EPS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Nabón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3.395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Pucará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2.216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Guaranda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20.751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8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Suscal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1.062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Colta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6.091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Alausi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10.002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Chunchi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3.227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Guamote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10.791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Guano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5.607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Pallatanga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2.929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Pujili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14.127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3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Saquisili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5.478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Sigchos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5.189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Cotacachi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9.850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5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218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Espíndola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3.065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3" name="3 CuadroTexto">
            <a:extLst/>
          </p:cNvPr>
          <p:cNvSpPr txBox="1">
            <a:spLocks noChangeArrowheads="1"/>
          </p:cNvSpPr>
          <p:nvPr/>
        </p:nvSpPr>
        <p:spPr bwMode="auto">
          <a:xfrm>
            <a:off x="1" y="0"/>
            <a:ext cx="9144000" cy="132688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77329" tIns="38665" rIns="77329" bIns="3866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s-EC" altLang="es-EC" sz="2705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s-EC" altLang="es-EC" sz="2705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Cantones priorizados para pilotaje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es-EC" altLang="es-EC" sz="2705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3 Tabla">
            <a:extLst/>
          </p:cNvPr>
          <p:cNvGraphicFramePr>
            <a:graphicFrameLocks noGrp="1"/>
          </p:cNvGraphicFramePr>
          <p:nvPr>
            <p:extLst/>
          </p:nvPr>
        </p:nvGraphicFramePr>
        <p:xfrm>
          <a:off x="4842523" y="1751757"/>
          <a:ext cx="3942160" cy="410233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944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09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38899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u="none" strike="noStrike" dirty="0">
                          <a:effectLst/>
                        </a:rPr>
                        <a:t>CANTONES PRIORIZADOS</a:t>
                      </a:r>
                      <a:br>
                        <a:rPr lang="es-EC" sz="1400" b="1" u="none" strike="noStrike" dirty="0">
                          <a:effectLst/>
                        </a:rPr>
                      </a:br>
                      <a:r>
                        <a:rPr lang="es-EC" sz="1400" b="1" u="none" strike="noStrike" dirty="0">
                          <a:effectLst/>
                        </a:rPr>
                        <a:t>MISIÓN TERNURA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u="none" strike="noStrike" dirty="0">
                          <a:effectLst/>
                        </a:rPr>
                        <a:t>No. DE BENEFICIARIOS PAE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u="none" strike="noStrike" dirty="0">
                          <a:effectLst/>
                        </a:rPr>
                        <a:t>ASOCIACIONES EPS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Saraguro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6.936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2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Sosoranga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1.267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 err="1">
                          <a:effectLst/>
                        </a:rPr>
                        <a:t>Paján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8.359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2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Olmedo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1.950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1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 err="1">
                          <a:effectLst/>
                        </a:rPr>
                        <a:t>Huamboya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3.348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1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Taisha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9.236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5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 err="1">
                          <a:effectLst/>
                        </a:rPr>
                        <a:t>Twintza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3.046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9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Logroño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2.405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2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Archidona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9.070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5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Aguarico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1.928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Loreto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7.903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4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>
                          <a:effectLst/>
                        </a:rPr>
                        <a:t>Arajuno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2.901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2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Yacuambi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1.667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u="none" strike="noStrike" dirty="0">
                          <a:effectLst/>
                        </a:rPr>
                        <a:t>5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2145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>
                          <a:effectLst/>
                        </a:rPr>
                        <a:t>TOTAL</a:t>
                      </a:r>
                      <a:endParaRPr lang="es-EC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b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163.796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65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2" marR="5432" marT="5457" marB="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056147698"/>
              </p:ext>
            </p:extLst>
          </p:nvPr>
        </p:nvGraphicFramePr>
        <p:xfrm>
          <a:off x="1166726" y="1352999"/>
          <a:ext cx="6981174" cy="4634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5704764" y="1194837"/>
            <a:ext cx="343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C" sz="1200" dirty="0" smtClean="0"/>
              <a:t>Fomento a la Agroecología  y Producción Sostenible</a:t>
            </a:r>
          </a:p>
          <a:p>
            <a:pPr marL="285750" indent="-285750">
              <a:buFontTx/>
              <a:buChar char="-"/>
            </a:pPr>
            <a:r>
              <a:rPr lang="es-EC" sz="1200" dirty="0" smtClean="0"/>
              <a:t>SIPAM, </a:t>
            </a:r>
            <a:r>
              <a:rPr lang="es-EC" sz="1200" dirty="0" err="1" smtClean="0"/>
              <a:t>Biocorredores</a:t>
            </a:r>
            <a:endParaRPr lang="es-EC" sz="1200" dirty="0" smtClean="0"/>
          </a:p>
          <a:p>
            <a:pPr marL="285750" indent="-285750">
              <a:buFontTx/>
              <a:buChar char="-"/>
            </a:pPr>
            <a:r>
              <a:rPr lang="es-EC" sz="1200" dirty="0" smtClean="0"/>
              <a:t>Vinculación con GAD.</a:t>
            </a:r>
          </a:p>
          <a:p>
            <a:pPr marL="285750" indent="-285750">
              <a:buFontTx/>
              <a:buChar char="-"/>
            </a:pPr>
            <a:endParaRPr lang="es-EC" sz="12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428282" y="4250469"/>
            <a:ext cx="2715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C" sz="1200" dirty="0" smtClean="0"/>
              <a:t>Programa de Alimentación Escolar</a:t>
            </a:r>
          </a:p>
          <a:p>
            <a:pPr marL="285750" indent="-285750">
              <a:buFontTx/>
              <a:buChar char="-"/>
            </a:pPr>
            <a:r>
              <a:rPr lang="es-EC" sz="1200" dirty="0" smtClean="0"/>
              <a:t>Sellos y Marcas locales  </a:t>
            </a:r>
          </a:p>
          <a:p>
            <a:pPr marL="285750" indent="-285750">
              <a:buFontTx/>
              <a:buChar char="-"/>
            </a:pPr>
            <a:r>
              <a:rPr lang="es-EC" sz="1200" dirty="0" smtClean="0"/>
              <a:t>Vinculación con la colectividad para desarrollo de mercados</a:t>
            </a:r>
            <a:endParaRPr lang="es-EC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821327" y="5236814"/>
            <a:ext cx="271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C" sz="1200" dirty="0" smtClean="0"/>
              <a:t>Normativas </a:t>
            </a:r>
            <a:r>
              <a:rPr lang="es-EC" sz="1200" dirty="0"/>
              <a:t>de Inocuidad (ARCSA - REAF</a:t>
            </a:r>
            <a:r>
              <a:rPr lang="es-EC" sz="1200" dirty="0" smtClean="0"/>
              <a:t>)</a:t>
            </a:r>
            <a:endParaRPr lang="es-EC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0" y="2425226"/>
            <a:ext cx="294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C" sz="1200" dirty="0" smtClean="0"/>
              <a:t>Programas interinstitucionales  para la salud y el consumo responsable</a:t>
            </a:r>
            <a:endParaRPr lang="es-EC" sz="1200" dirty="0"/>
          </a:p>
        </p:txBody>
      </p:sp>
    </p:spTree>
    <p:extLst>
      <p:ext uri="{BB962C8B-B14F-4D97-AF65-F5344CB8AC3E}">
        <p14:creationId xmlns:p14="http://schemas.microsoft.com/office/powerpoint/2010/main" val="15050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9556"/>
          </a:xfr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C" sz="4800" dirty="0"/>
              <a:t>Próximos pasos para el PAE</a:t>
            </a: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28992403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65967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4618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C" sz="4800" dirty="0" smtClean="0"/>
              <a:t>Sellos de la Agricultura Familiar en Latinoamérica</a:t>
            </a:r>
            <a:endParaRPr lang="es-EC" sz="4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0536"/>
            <a:ext cx="8118763" cy="533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756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156346"/>
          </a:xfr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C" sz="4000" b="1" dirty="0" smtClean="0">
                <a:solidFill>
                  <a:schemeClr val="bg1"/>
                </a:solidFill>
                <a:ea typeface="ＭＳ Ｐゴシック" pitchFamily="34" charset="-128"/>
              </a:rPr>
              <a:t>DIAGNÓSTICO PARTICIPATIVO DE LAS BARRERAS SANITARIAS PARA PRODUCTOS PROCESADOS</a:t>
            </a:r>
            <a:endParaRPr lang="es-EC" sz="4000" dirty="0">
              <a:solidFill>
                <a:schemeClr val="bg1"/>
              </a:solidFill>
            </a:endParaRPr>
          </a:p>
        </p:txBody>
      </p:sp>
      <p:sp>
        <p:nvSpPr>
          <p:cNvPr id="3" name="2 Subtítulo"/>
          <p:cNvSpPr txBox="1">
            <a:spLocks noGrp="1"/>
          </p:cNvSpPr>
          <p:nvPr>
            <p:ph idx="1"/>
          </p:nvPr>
        </p:nvSpPr>
        <p:spPr>
          <a:xfrm>
            <a:off x="0" y="2156346"/>
            <a:ext cx="9144000" cy="48213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514350" algn="just">
              <a:buAutoNum type="arabicPeriod"/>
            </a:pPr>
            <a:r>
              <a:rPr lang="es-EC" sz="3000" dirty="0" smtClean="0"/>
              <a:t>Entrevista </a:t>
            </a:r>
            <a:r>
              <a:rPr lang="es-EC" sz="3000" dirty="0"/>
              <a:t>a </a:t>
            </a:r>
            <a:r>
              <a:rPr lang="es-EC" sz="3000" dirty="0" smtClean="0"/>
              <a:t>productores vinculados a CIALCOS en 3 provincias del país (Imbabura, Chimborazo, Pichincha) febrero 2015</a:t>
            </a:r>
          </a:p>
          <a:p>
            <a:pPr marL="0" lvl="1" indent="0" algn="just">
              <a:buNone/>
            </a:pPr>
            <a:endParaRPr lang="es-EC" sz="3000" dirty="0" smtClean="0"/>
          </a:p>
          <a:p>
            <a:pPr marL="0" lvl="1" indent="0" algn="just">
              <a:buNone/>
            </a:pPr>
            <a:r>
              <a:rPr lang="es-EC" sz="3000" dirty="0" smtClean="0"/>
              <a:t>2. Talleres para la construcción participativa del Sello AFC, de noviembre 2016 a febrero a 2017</a:t>
            </a:r>
          </a:p>
          <a:p>
            <a:pPr marL="400050" lvl="1" indent="0" algn="just">
              <a:buNone/>
            </a:pPr>
            <a:endParaRPr lang="es-EC" sz="1800" dirty="0" smtClean="0"/>
          </a:p>
          <a:p>
            <a:pPr marL="400050" lvl="1" indent="0" algn="just">
              <a:buNone/>
            </a:pPr>
            <a:r>
              <a:rPr lang="es-EC" sz="1800" dirty="0" smtClean="0"/>
              <a:t>TALLER </a:t>
            </a:r>
            <a:r>
              <a:rPr lang="es-EC" sz="1800" dirty="0"/>
              <a:t>1 PRODUCTORES </a:t>
            </a:r>
            <a:r>
              <a:rPr lang="es-EC" sz="1800" dirty="0" smtClean="0"/>
              <a:t>NACIONALES- 14 diciembre 2016</a:t>
            </a:r>
            <a:endParaRPr lang="es-EC" sz="1800" dirty="0"/>
          </a:p>
          <a:p>
            <a:pPr marL="400050" lvl="1" indent="0" algn="just">
              <a:buNone/>
            </a:pPr>
            <a:r>
              <a:rPr lang="es-EC" sz="1800" dirty="0"/>
              <a:t>TALLER 2 TÉCNICOS </a:t>
            </a:r>
            <a:r>
              <a:rPr lang="es-EC" sz="1800" dirty="0" smtClean="0"/>
              <a:t>MAGAP-  21 y 22 noviembre 2016</a:t>
            </a:r>
            <a:endParaRPr lang="es-EC" sz="1800" dirty="0"/>
          </a:p>
          <a:p>
            <a:pPr marL="400050" lvl="1" indent="0" algn="just">
              <a:buNone/>
            </a:pPr>
            <a:r>
              <a:rPr lang="es-EC" sz="1800" dirty="0"/>
              <a:t>TALLER 3 ONG Y SOCIEDAD </a:t>
            </a:r>
            <a:r>
              <a:rPr lang="es-EC" sz="1800" dirty="0" smtClean="0"/>
              <a:t>CIVIL- 11 enero 2017</a:t>
            </a:r>
            <a:endParaRPr lang="es-EC" sz="1800" dirty="0"/>
          </a:p>
          <a:p>
            <a:pPr marL="400050" lvl="1" indent="0" algn="just">
              <a:buNone/>
            </a:pPr>
            <a:r>
              <a:rPr lang="es-EC" sz="1800" dirty="0" smtClean="0"/>
              <a:t>TALLER 5 AZUAY-25 enero 2017</a:t>
            </a:r>
          </a:p>
          <a:p>
            <a:pPr marL="400050" lvl="1" indent="0" algn="just">
              <a:buNone/>
            </a:pPr>
            <a:r>
              <a:rPr lang="es-EC" sz="1800" dirty="0" smtClean="0"/>
              <a:t>TALLER </a:t>
            </a:r>
            <a:r>
              <a:rPr lang="es-EC" sz="1800" dirty="0"/>
              <a:t>6 </a:t>
            </a:r>
            <a:r>
              <a:rPr lang="es-EC" sz="1800" dirty="0" smtClean="0"/>
              <a:t>IMBABURA-  31 enero 2017</a:t>
            </a:r>
            <a:endParaRPr lang="es-EC" sz="1800" dirty="0"/>
          </a:p>
          <a:p>
            <a:pPr marL="400050" lvl="1" indent="0" algn="just">
              <a:buNone/>
            </a:pPr>
            <a:r>
              <a:rPr lang="es-EC" sz="1800" dirty="0"/>
              <a:t>TALLER 7 </a:t>
            </a:r>
            <a:r>
              <a:rPr lang="es-EC" sz="1800" dirty="0" smtClean="0"/>
              <a:t>TENA- 7 febrero 2017</a:t>
            </a:r>
            <a:endParaRPr lang="es-EC" sz="1800" dirty="0"/>
          </a:p>
          <a:p>
            <a:pPr marL="400050" lvl="1" indent="0" algn="just">
              <a:buNone/>
            </a:pPr>
            <a:r>
              <a:rPr lang="es-AR" sz="1200" b="1" i="1" dirty="0" smtClean="0"/>
              <a:t> </a:t>
            </a:r>
            <a:endParaRPr lang="es-EC" sz="1200" dirty="0" smtClean="0"/>
          </a:p>
          <a:p>
            <a:pPr marL="0" indent="0">
              <a:buNone/>
            </a:pPr>
            <a:endParaRPr lang="es-EC" dirty="0" smtClean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8748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195292"/>
              </p:ext>
            </p:extLst>
          </p:nvPr>
        </p:nvGraphicFramePr>
        <p:xfrm>
          <a:off x="457200" y="743530"/>
          <a:ext cx="8229600" cy="4747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6 Grupo"/>
          <p:cNvGrpSpPr/>
          <p:nvPr/>
        </p:nvGrpSpPr>
        <p:grpSpPr>
          <a:xfrm>
            <a:off x="794327" y="5679738"/>
            <a:ext cx="7767781" cy="849745"/>
            <a:chOff x="147552" y="-295375"/>
            <a:chExt cx="7950618" cy="1305968"/>
          </a:xfrm>
        </p:grpSpPr>
        <p:sp>
          <p:nvSpPr>
            <p:cNvPr id="8" name="7 Rectángulo redondeado"/>
            <p:cNvSpPr/>
            <p:nvPr/>
          </p:nvSpPr>
          <p:spPr>
            <a:xfrm>
              <a:off x="147552" y="-295375"/>
              <a:ext cx="7950618" cy="13059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s-EC" sz="1500" dirty="0" smtClean="0"/>
                <a:t>Las certificaciones BPA o BPP tienen </a:t>
              </a:r>
              <a:r>
                <a:rPr lang="es-EC" sz="1500" b="1" u="sng" dirty="0" smtClean="0"/>
                <a:t>altos costos para productores</a:t>
              </a:r>
              <a:r>
                <a:rPr lang="es-EC" sz="1500" dirty="0" smtClean="0"/>
                <a:t>, </a:t>
              </a:r>
              <a:r>
                <a:rPr lang="es-EC" sz="1500" b="1" u="sng" dirty="0" smtClean="0"/>
                <a:t>y no todos los mercados las exigen</a:t>
              </a:r>
              <a:r>
                <a:rPr lang="es-EC" sz="1500" dirty="0" smtClean="0"/>
                <a:t> (</a:t>
              </a:r>
              <a:r>
                <a:rPr lang="es-EC" sz="1500" dirty="0" err="1" smtClean="0"/>
                <a:t>ej</a:t>
              </a:r>
              <a:r>
                <a:rPr lang="es-EC" sz="1500" dirty="0" smtClean="0"/>
                <a:t>, </a:t>
              </a:r>
              <a:r>
                <a:rPr lang="es-EC" sz="1500" dirty="0" err="1" smtClean="0"/>
                <a:t>supermaxi</a:t>
              </a:r>
              <a:r>
                <a:rPr lang="es-EC" sz="1500" dirty="0" smtClean="0"/>
                <a:t> no pide </a:t>
              </a:r>
              <a:r>
                <a:rPr lang="es-EC" sz="1500" dirty="0" err="1" smtClean="0"/>
                <a:t>BPAs</a:t>
              </a:r>
              <a:r>
                <a:rPr lang="es-EC" sz="1500" dirty="0" smtClean="0"/>
                <a:t>). No existen instrumentos diferenciados para AFC (ej. protocolos de inocuidad)</a:t>
              </a:r>
              <a:endParaRPr lang="es-EC" sz="1500" dirty="0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764449" y="30154"/>
              <a:ext cx="7249882" cy="9508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C" sz="2000" kern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34200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3 Marcador de contenido"/>
          <p:cNvGraphicFramePr>
            <a:graphicFrameLocks/>
          </p:cNvGraphicFramePr>
          <p:nvPr>
            <p:extLst/>
          </p:nvPr>
        </p:nvGraphicFramePr>
        <p:xfrm>
          <a:off x="581891" y="1256436"/>
          <a:ext cx="8104910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2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Tipo de Avance</a:t>
                      </a:r>
                      <a:endParaRPr lang="es-EC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Funcionamiento </a:t>
                      </a:r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1600" kern="1200" dirty="0" smtClean="0"/>
                        <a:t>1.RESOLUCIÓN ARCSA 057- </a:t>
                      </a:r>
                      <a:r>
                        <a:rPr lang="es-EC" sz="1000" kern="1200" dirty="0" smtClean="0"/>
                        <a:t>NORMATIVA TÉCNICA SANITARIA SOBRE PRÁCTICAS</a:t>
                      </a:r>
                    </a:p>
                    <a:p>
                      <a:r>
                        <a:rPr lang="es-EC" sz="1000" kern="1200" dirty="0" smtClean="0"/>
                        <a:t>CORRECTAS DE HIGIENE PARA ESTABLECIMIENTOS PROCESADORES </a:t>
                      </a:r>
                    </a:p>
                    <a:p>
                      <a:r>
                        <a:rPr lang="es-EC" sz="1000" kern="1200" dirty="0" smtClean="0"/>
                        <a:t>DE ALIMENTOS CATEGORIZADOS COMO ARTESANALES Y</a:t>
                      </a:r>
                    </a:p>
                    <a:p>
                      <a:r>
                        <a:rPr lang="es-EC" sz="1000" kern="1200" dirty="0" smtClean="0"/>
                        <a:t>ORGANIZACIONES DEL SISTEMA DE EPS</a:t>
                      </a:r>
                      <a:endParaRPr lang="es-EC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600" kern="1200" dirty="0" smtClean="0"/>
                        <a:t>El 11 de septiembre del 2015 ARCSA emite la resolución</a:t>
                      </a:r>
                      <a:r>
                        <a:rPr lang="es-EC" sz="1600" kern="1200" baseline="0" dirty="0" smtClean="0"/>
                        <a:t> 057</a:t>
                      </a:r>
                      <a:r>
                        <a:rPr lang="es-EC" sz="1600" kern="1200" dirty="0" smtClean="0"/>
                        <a:t>, que busca dar alternativas a los establecimientos de la EPS/artesanales para el manejo de alimentos bajo estándares básicos de calidad e inocuidad.</a:t>
                      </a:r>
                    </a:p>
                    <a:p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2. </a:t>
                      </a:r>
                      <a:r>
                        <a:rPr lang="es-EC" sz="1600" kern="1200" dirty="0" smtClean="0"/>
                        <a:t>OBTENCIÓN DEL PERMISO DE FUNCIONAMIENTO</a:t>
                      </a:r>
                      <a:endParaRPr lang="es-EC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EC" sz="1600" kern="1200" dirty="0" smtClean="0"/>
                        <a:t> Trámite simplificado</a:t>
                      </a:r>
                      <a:r>
                        <a:rPr lang="es-EC" sz="1600" kern="1200" baseline="0" dirty="0" smtClean="0"/>
                        <a:t> y por internet</a:t>
                      </a:r>
                      <a:endParaRPr lang="es-EC" sz="1600" kern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EC" sz="1600" kern="1200" dirty="0" smtClean="0"/>
                        <a:t> Costo de obtención del permiso para establecimientos EPS y artesanales es de cero dólares (0,00 $)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EC" sz="1600" kern="1200" dirty="0" smtClean="0"/>
                        <a:t> Permiso</a:t>
                      </a:r>
                      <a:r>
                        <a:rPr lang="es-EC" sz="1600" kern="1200" baseline="0" dirty="0" smtClean="0"/>
                        <a:t> de funcionamiento de acuerdo al perfil de riesgo (bajo, medio, alto)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3. </a:t>
                      </a:r>
                      <a:r>
                        <a:rPr lang="es-EC" sz="1600" kern="1200" dirty="0" smtClean="0"/>
                        <a:t>RESPONSABLES TÉCNICOS</a:t>
                      </a:r>
                      <a:endParaRPr lang="es-EC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EC" sz="1600" kern="1200" dirty="0" smtClean="0"/>
                        <a:t>Ampliación del tipo de profesionales que pueden ser representantes técnicos (de 1 a 13 títulos) </a:t>
                      </a:r>
                      <a:endParaRPr lang="es-EC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C" sz="1600" kern="1200" dirty="0" smtClean="0"/>
                    </a:p>
                    <a:p>
                      <a:r>
                        <a:rPr lang="es-EC" sz="1600" kern="1200" dirty="0" smtClean="0"/>
                        <a:t>4. COSTO DE LA NOTIFICACIÓN SANITARIA</a:t>
                      </a:r>
                      <a:endParaRPr lang="es-EC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600" kern="1200" dirty="0" smtClean="0"/>
                        <a:t>Reducción de la tarifa de pago de la notificación sanitaria: </a:t>
                      </a:r>
                    </a:p>
                    <a:p>
                      <a:r>
                        <a:rPr lang="es-EC" sz="1600" u="none" kern="1200" dirty="0" smtClean="0"/>
                        <a:t>EPS: 103,54</a:t>
                      </a:r>
                      <a:r>
                        <a:rPr lang="es-EC" sz="1600" kern="1200" dirty="0" smtClean="0"/>
                        <a:t>, el costo para cada modificación será el 10% del costo del registro sanitario; el costo</a:t>
                      </a:r>
                    </a:p>
                    <a:p>
                      <a:r>
                        <a:rPr lang="es-EC" sz="1600" kern="1200" dirty="0" smtClean="0"/>
                        <a:t>de reinscripción será CERO</a:t>
                      </a:r>
                    </a:p>
                    <a:p>
                      <a:r>
                        <a:rPr lang="es-EC" sz="1600" u="none" kern="1200" dirty="0" smtClean="0"/>
                        <a:t>ARTESANALES: 104,53</a:t>
                      </a:r>
                      <a:r>
                        <a:rPr lang="es-EC" sz="1600" kern="1200" dirty="0" smtClean="0"/>
                        <a:t> dólares</a:t>
                      </a:r>
                      <a:endParaRPr lang="es-EC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1 Título"/>
          <p:cNvSpPr txBox="1">
            <a:spLocks/>
          </p:cNvSpPr>
          <p:nvPr/>
        </p:nvSpPr>
        <p:spPr>
          <a:xfrm>
            <a:off x="2660072" y="221672"/>
            <a:ext cx="6026727" cy="963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Avances institucionales (ARCSA)</a:t>
            </a:r>
          </a:p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C" sz="2000" noProof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rPr>
              <a:t>Productos procesados</a:t>
            </a:r>
            <a:r>
              <a:rPr kumimoji="0" lang="es-EC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 </a:t>
            </a:r>
            <a:endParaRPr kumimoji="0" lang="es-EC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4660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3 Marcador de contenido"/>
          <p:cNvGraphicFramePr>
            <a:graphicFrameLocks/>
          </p:cNvGraphicFramePr>
          <p:nvPr>
            <p:extLst/>
          </p:nvPr>
        </p:nvGraphicFramePr>
        <p:xfrm>
          <a:off x="457200" y="1229676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0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865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Tipo de Avance</a:t>
                      </a:r>
                      <a:endParaRPr lang="es-EC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Funcionamiento </a:t>
                      </a:r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5. GUÍA PARA LA OBTENCIÓN DE LA NOTIFICACIÓN SANITARIA </a:t>
                      </a:r>
                      <a:endParaRPr lang="es-EC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1800" kern="1200" dirty="0" smtClean="0"/>
                        <a:t>El documento explica</a:t>
                      </a:r>
                      <a:r>
                        <a:rPr lang="es-EC" sz="1800" kern="1200" baseline="0" dirty="0" smtClean="0"/>
                        <a:t>: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s-EC" sz="1800" kern="1200" baseline="0" dirty="0" smtClean="0"/>
                        <a:t>P</a:t>
                      </a:r>
                      <a:r>
                        <a:rPr lang="es-EC" sz="1800" kern="1200" dirty="0" smtClean="0"/>
                        <a:t>asos y procesos en cada una de las instituciones públicas involucradas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s-EC" sz="1800" kern="1200" baseline="0" dirty="0" smtClean="0"/>
                        <a:t> R</a:t>
                      </a:r>
                      <a:r>
                        <a:rPr lang="es-EC" sz="1800" kern="1200" dirty="0" smtClean="0"/>
                        <a:t>equisitos,</a:t>
                      </a:r>
                      <a:r>
                        <a:rPr lang="es-EC" sz="1800" kern="1200" baseline="0" dirty="0" smtClean="0"/>
                        <a:t> </a:t>
                      </a:r>
                      <a:r>
                        <a:rPr lang="es-EC" sz="1800" kern="1200" dirty="0" smtClean="0"/>
                        <a:t>plazos y costos  </a:t>
                      </a:r>
                    </a:p>
                    <a:p>
                      <a:r>
                        <a:rPr lang="es-EC" sz="1800" kern="1200" dirty="0" smtClean="0"/>
                        <a:t>- Está dirigida a los actores de las asociaciones,</a:t>
                      </a:r>
                    </a:p>
                    <a:p>
                      <a:r>
                        <a:rPr lang="es-EC" sz="1800" kern="1200" dirty="0" smtClean="0"/>
                        <a:t>organizaciones o emprendimientos familiares de la EPS, artesanos o de la AFC, y a técnicos institucionales que acompañan en los procesos de valor agregado a productos</a:t>
                      </a:r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6 Imagen"/>
          <p:cNvPicPr/>
          <p:nvPr/>
        </p:nvPicPr>
        <p:blipFill>
          <a:blip r:embed="rId2"/>
          <a:srcRect l="36888" t="26094" r="37624" b="8826"/>
          <a:stretch>
            <a:fillRect/>
          </a:stretch>
        </p:blipFill>
        <p:spPr bwMode="auto">
          <a:xfrm>
            <a:off x="457200" y="4160835"/>
            <a:ext cx="1835618" cy="233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7 Imagen"/>
          <p:cNvPicPr/>
          <p:nvPr/>
        </p:nvPicPr>
        <p:blipFill>
          <a:blip r:embed="rId3"/>
          <a:srcRect l="37426" t="29004" r="37183" b="20915"/>
          <a:stretch>
            <a:fillRect/>
          </a:stretch>
        </p:blipFill>
        <p:spPr bwMode="auto">
          <a:xfrm>
            <a:off x="2292818" y="4160834"/>
            <a:ext cx="2279178" cy="233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8 Imagen"/>
          <p:cNvPicPr/>
          <p:nvPr/>
        </p:nvPicPr>
        <p:blipFill>
          <a:blip r:embed="rId4"/>
          <a:srcRect l="34830" t="22078" r="36663" b="8442"/>
          <a:stretch>
            <a:fillRect/>
          </a:stretch>
        </p:blipFill>
        <p:spPr bwMode="auto">
          <a:xfrm>
            <a:off x="4571996" y="4160836"/>
            <a:ext cx="2115413" cy="233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/>
          <p:nvPr/>
        </p:nvPicPr>
        <p:blipFill>
          <a:blip r:embed="rId5"/>
          <a:srcRect l="35073" t="23593" r="34260" b="8824"/>
          <a:stretch>
            <a:fillRect/>
          </a:stretch>
        </p:blipFill>
        <p:spPr bwMode="auto">
          <a:xfrm>
            <a:off x="6687403" y="4160834"/>
            <a:ext cx="2013045" cy="233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2687782" y="221672"/>
            <a:ext cx="5999017" cy="9639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Avances institucionales (ARCSA-MAG)</a:t>
            </a:r>
          </a:p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C" sz="2500" b="1" noProof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rPr>
              <a:t>Productos procesados</a:t>
            </a:r>
            <a:r>
              <a:rPr kumimoji="0" lang="es-EC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 </a:t>
            </a:r>
            <a:endParaRPr kumimoji="0" lang="es-EC" sz="2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322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3 Marcador de contenido"/>
          <p:cNvGraphicFramePr>
            <a:graphicFrameLocks/>
          </p:cNvGraphicFramePr>
          <p:nvPr>
            <p:extLst/>
          </p:nvPr>
        </p:nvGraphicFramePr>
        <p:xfrm>
          <a:off x="923637" y="1358985"/>
          <a:ext cx="7476836" cy="503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768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C" sz="1600" dirty="0" smtClean="0"/>
                        <a:t>Tipo de Avance</a:t>
                      </a:r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s-EC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Manual de Procedimiento de Certificación de la Unidades de Producción en Buenas Prácticas Agropecuarias, Resolución Técnica Nro. 41 (Lista de verificación y proceso de certificación). link de descarga: </a:t>
                      </a:r>
                      <a:r>
                        <a:rPr lang="es-EC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https://agrobox.agrocalidad.gob.ec/agrobox/data/public/877388--es</a:t>
                      </a:r>
                      <a:endParaRPr lang="es-EC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endParaRPr lang="es-EC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C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Programa de Certificación de UP en BPA a nivel nacional ( Estrategia para la vinculación de otras instancias en la certificación de BPA)</a:t>
                      </a:r>
                    </a:p>
                    <a:p>
                      <a:endParaRPr lang="es-EC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C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Las Guía y Manuales de Buenas Prácticas Agropecuarias se pueden descargar de la página web: </a:t>
                      </a:r>
                      <a:r>
                        <a:rPr lang="es-EC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http://www.agrocalidad.gob.ec/inocuidad-direccion-de-inocuidad-de-los-alimentos/</a:t>
                      </a:r>
                      <a:endParaRPr lang="es-EC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C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" name="1 Título"/>
          <p:cNvSpPr txBox="1">
            <a:spLocks/>
          </p:cNvSpPr>
          <p:nvPr/>
        </p:nvSpPr>
        <p:spPr>
          <a:xfrm>
            <a:off x="2789382" y="221672"/>
            <a:ext cx="5897418" cy="963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Avances institucionales (AGROCALIDAD)</a:t>
            </a:r>
          </a:p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Producción</a:t>
            </a:r>
            <a:r>
              <a:rPr kumimoji="0" lang="es-EC" sz="2500" b="0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 primaria</a:t>
            </a:r>
            <a:r>
              <a:rPr kumimoji="0" lang="es-EC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 </a:t>
            </a:r>
            <a:endParaRPr kumimoji="0" lang="es-EC" sz="2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98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Subtítulo"/>
          <p:cNvSpPr txBox="1">
            <a:spLocks noGrp="1"/>
          </p:cNvSpPr>
          <p:nvPr>
            <p:ph idx="1"/>
          </p:nvPr>
        </p:nvSpPr>
        <p:spPr>
          <a:xfrm>
            <a:off x="738909" y="1450109"/>
            <a:ext cx="7878618" cy="48213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just">
              <a:buNone/>
            </a:pPr>
            <a:r>
              <a:rPr lang="es-AR" sz="1200" b="1" i="1" dirty="0" smtClean="0"/>
              <a:t> </a:t>
            </a:r>
            <a:endParaRPr lang="es-EC" sz="1200" dirty="0" smtClean="0"/>
          </a:p>
          <a:p>
            <a:pPr marL="0" indent="0">
              <a:buNone/>
            </a:pPr>
            <a:endParaRPr lang="es-EC" dirty="0" smtClean="0"/>
          </a:p>
          <a:p>
            <a:endParaRPr lang="es-EC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2697018" y="188641"/>
            <a:ext cx="6142182" cy="1381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C" sz="2500" b="1" dirty="0" smtClean="0"/>
              <a:t>Procesos Regionales para la construcción de política pública diferenciada en sanidad e inocuidad para la AFC</a:t>
            </a:r>
            <a:endParaRPr lang="es-EC" sz="2500" b="1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683568" y="1772816"/>
            <a:ext cx="8064896" cy="43924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Tx/>
              <a:buChar char="-"/>
            </a:pPr>
            <a:r>
              <a:rPr lang="es-AR" sz="1600" b="1" i="1" dirty="0" smtClean="0"/>
              <a:t>Primer Seminario Regional “Sanidad e Inocuidad de las Producciones y Alimentos de la AFCI” – Alimentos seguros y saludables con identidad</a:t>
            </a:r>
          </a:p>
          <a:p>
            <a:pPr marL="0" indent="0" algn="just">
              <a:buNone/>
            </a:pPr>
            <a:r>
              <a:rPr lang="es-CL" sz="1600" dirty="0" smtClean="0"/>
              <a:t>Ciudad Autónoma de Buenos Aires, Argentina, 4 y 5 de octubre de 2016</a:t>
            </a:r>
            <a:endParaRPr lang="es-EC" sz="1600" dirty="0" smtClean="0"/>
          </a:p>
          <a:p>
            <a:pPr marL="0" indent="0" algn="just">
              <a:buNone/>
            </a:pPr>
            <a:r>
              <a:rPr lang="es-CL" sz="1600" dirty="0" smtClean="0"/>
              <a:t>Participación: </a:t>
            </a:r>
            <a:r>
              <a:rPr lang="it-IT" sz="1600" i="1" dirty="0" smtClean="0"/>
              <a:t>Argentina, Bolivia, Brasil,Chile,  Ecuador, Paraguay, Peru, Uruguay, Venezuela. </a:t>
            </a:r>
          </a:p>
          <a:p>
            <a:pPr algn="just"/>
            <a:endParaRPr lang="es-EC" sz="1600" dirty="0" smtClean="0"/>
          </a:p>
          <a:p>
            <a:pPr algn="just"/>
            <a:r>
              <a:rPr lang="es-AR" sz="1600" b="1" i="1" dirty="0" smtClean="0"/>
              <a:t>Segundo Seminario Inocuidad de los Alimentos en la AFCI como parte del Sistema Agroalimentario: Construyendo una Agenda Regional</a:t>
            </a:r>
            <a:endParaRPr lang="es-EC" sz="1600" dirty="0" smtClean="0"/>
          </a:p>
          <a:p>
            <a:pPr marL="0" indent="0" algn="just">
              <a:buNone/>
            </a:pPr>
            <a:r>
              <a:rPr lang="es-CL" sz="1600" dirty="0" smtClean="0"/>
              <a:t>Hotel Fundador, Santiago de Chile, 29-30 agosto de 2017</a:t>
            </a:r>
            <a:endParaRPr lang="es-EC" sz="1600" dirty="0" smtClean="0"/>
          </a:p>
          <a:p>
            <a:pPr marL="0" indent="0" algn="just">
              <a:buNone/>
            </a:pPr>
            <a:r>
              <a:rPr lang="es-CL" sz="1600" dirty="0" smtClean="0"/>
              <a:t>Participación: </a:t>
            </a:r>
            <a:r>
              <a:rPr lang="it-IT" sz="1600" i="1" dirty="0" smtClean="0"/>
              <a:t>Argentina, Bolivia, Brasil,Chile, Colombia, Ecuador, Paraguay, Peru, Uruguay. </a:t>
            </a:r>
          </a:p>
          <a:p>
            <a:pPr algn="just"/>
            <a:endParaRPr lang="it-IT" sz="1600" i="1" dirty="0" smtClean="0"/>
          </a:p>
          <a:p>
            <a:pPr marL="285750" indent="-285750" algn="just">
              <a:buFontTx/>
              <a:buChar char="-"/>
            </a:pPr>
            <a:r>
              <a:rPr lang="es-EC" sz="1600" dirty="0" smtClean="0"/>
              <a:t>PROPUESTA DE </a:t>
            </a:r>
            <a:r>
              <a:rPr lang="es-EC" sz="1600" u="sng" dirty="0" smtClean="0"/>
              <a:t>“PROGRAMA REGIONAL DE INTERCAMBIO Y CONSTRUCCIÓN DE CAPACIDADES EN INOCUIDAD Y SANIDAD DE LAS PRODUCCIONES DE LA AGRICULTURA FAMILIAR ”</a:t>
            </a:r>
            <a:endParaRPr lang="es-EC" sz="1600" b="1" dirty="0" smtClean="0"/>
          </a:p>
          <a:p>
            <a:pPr marL="0" indent="0" algn="just">
              <a:buNone/>
            </a:pPr>
            <a:r>
              <a:rPr lang="es-EC" sz="1600" dirty="0" smtClean="0"/>
              <a:t>Noviembre 2017</a:t>
            </a:r>
          </a:p>
          <a:p>
            <a:pPr algn="just"/>
            <a:endParaRPr lang="es-EC" sz="1600" dirty="0" smtClean="0"/>
          </a:p>
          <a:p>
            <a:pPr marL="0" indent="0">
              <a:buNone/>
            </a:pPr>
            <a:endParaRPr lang="es-EC" dirty="0" smtClean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9013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Subtítulo"/>
          <p:cNvSpPr txBox="1">
            <a:spLocks noGrp="1"/>
          </p:cNvSpPr>
          <p:nvPr>
            <p:ph idx="1"/>
          </p:nvPr>
        </p:nvSpPr>
        <p:spPr>
          <a:xfrm>
            <a:off x="738909" y="1450109"/>
            <a:ext cx="7878618" cy="48213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just">
              <a:buNone/>
            </a:pPr>
            <a:r>
              <a:rPr lang="es-AR" sz="1200" b="1" i="1" dirty="0" smtClean="0"/>
              <a:t> </a:t>
            </a:r>
            <a:endParaRPr lang="es-EC" sz="1200" dirty="0" smtClean="0"/>
          </a:p>
          <a:p>
            <a:pPr marL="0" indent="0">
              <a:buNone/>
            </a:pPr>
            <a:endParaRPr lang="es-EC" dirty="0" smtClean="0"/>
          </a:p>
          <a:p>
            <a:endParaRPr lang="es-EC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2697018" y="188640"/>
            <a:ext cx="614218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EC" sz="2500" b="1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683568" y="1380806"/>
            <a:ext cx="8064896" cy="488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0" dirty="0" smtClean="0"/>
              <a:t>No </a:t>
            </a:r>
            <a:r>
              <a:rPr lang="es-EC" sz="10000" dirty="0"/>
              <a:t>se trata de bajar el </a:t>
            </a:r>
            <a:r>
              <a:rPr lang="es-EC" sz="10000" dirty="0" smtClean="0"/>
              <a:t>estándar de inocuidad, </a:t>
            </a:r>
            <a:r>
              <a:rPr lang="es-EC" sz="10000" dirty="0"/>
              <a:t>se trata de entender que </a:t>
            </a:r>
            <a:r>
              <a:rPr lang="es-EC" sz="10000" dirty="0" smtClean="0"/>
              <a:t>existen prácticas </a:t>
            </a:r>
            <a:r>
              <a:rPr lang="es-EC" sz="10000" dirty="0"/>
              <a:t>de la producción </a:t>
            </a:r>
            <a:r>
              <a:rPr lang="es-EC" sz="10000" dirty="0" smtClean="0"/>
              <a:t>artesanal y de la AFC </a:t>
            </a:r>
            <a:r>
              <a:rPr lang="es-EC" sz="10000" dirty="0"/>
              <a:t>con métodos y técnicas </a:t>
            </a:r>
            <a:r>
              <a:rPr lang="es-EC" sz="10000" dirty="0" smtClean="0"/>
              <a:t>de producción diferentes. </a:t>
            </a:r>
            <a:r>
              <a:rPr lang="es-EC" sz="10000" dirty="0"/>
              <a:t>Para eso es necesario entender las escalas de </a:t>
            </a:r>
            <a:r>
              <a:rPr lang="es-EC" sz="10000" dirty="0" smtClean="0"/>
              <a:t>producción (</a:t>
            </a:r>
            <a:r>
              <a:rPr lang="es-EC" sz="10000" dirty="0"/>
              <a:t>establecimientos </a:t>
            </a:r>
            <a:r>
              <a:rPr lang="es-EC" sz="10000" dirty="0" smtClean="0"/>
              <a:t>pequeños VS grandes industrias)</a:t>
            </a:r>
          </a:p>
          <a:p>
            <a:r>
              <a:rPr lang="es-EC" sz="10000" dirty="0" smtClean="0"/>
              <a:t>La regulación y el control sin capacitación y acompañamiento no tiene los resultados esperados (no ganan ni los productores ni el estado)</a:t>
            </a:r>
          </a:p>
          <a:p>
            <a:r>
              <a:rPr lang="es-EC" sz="10000" dirty="0" smtClean="0"/>
              <a:t>Las normativas y políticas públicas sanitarias tienen que ser construidas participativamente con organizaciones, universidades, instituciones públicas, ONG (local, nacional regional), para que sean efectivas</a:t>
            </a:r>
          </a:p>
          <a:p>
            <a:r>
              <a:rPr lang="es-EC" sz="10000" dirty="0" smtClean="0"/>
              <a:t>Los intercambios de experiencias entre países (o en cada país) aportan a mejorar la política pública diferenciada</a:t>
            </a:r>
            <a:endParaRPr lang="es-EC" sz="2000" dirty="0" smtClean="0"/>
          </a:p>
          <a:p>
            <a:endParaRPr lang="es-EC" sz="2000" dirty="0" smtClean="0"/>
          </a:p>
          <a:p>
            <a:endParaRPr lang="es-EC" sz="2000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49418" y="341040"/>
            <a:ext cx="614218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EC" sz="2500" b="1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2849418" y="77804"/>
            <a:ext cx="6142182" cy="1169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C" sz="2500" b="1" dirty="0" smtClean="0"/>
              <a:t> </a:t>
            </a:r>
            <a:r>
              <a:rPr lang="es-EC" sz="9600" b="1" dirty="0"/>
              <a:t>APORTES PARA UNA NORMATIVA Y POLÍTICA PÚBLICA DIFERENCIADAS PARA LA AFC</a:t>
            </a:r>
          </a:p>
          <a:p>
            <a:pPr algn="r"/>
            <a:r>
              <a:rPr lang="es-EC" sz="9600" b="1" u="sng" dirty="0"/>
              <a:t>PRICIPALES LINEAS DE TRABAJO</a:t>
            </a:r>
          </a:p>
          <a:p>
            <a:pPr algn="r"/>
            <a:endParaRPr lang="es-EC" sz="2500" b="1" dirty="0"/>
          </a:p>
        </p:txBody>
      </p:sp>
    </p:spTree>
    <p:extLst>
      <p:ext uri="{BB962C8B-B14F-4D97-AF65-F5344CB8AC3E}">
        <p14:creationId xmlns:p14="http://schemas.microsoft.com/office/powerpoint/2010/main" val="150865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033516"/>
          </a:xfr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C" sz="4800" dirty="0"/>
              <a:t>Consumo Social y Ambientalmente Responsable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0" t="14676" r="62340" b="51991"/>
          <a:stretch>
            <a:fillRect/>
          </a:stretch>
        </p:blipFill>
        <p:spPr bwMode="auto">
          <a:xfrm>
            <a:off x="108803" y="2238233"/>
            <a:ext cx="4340367" cy="3805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68133" y="6024822"/>
            <a:ext cx="4521852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400" b="1" dirty="0">
                <a:solidFill>
                  <a:srgbClr val="376092"/>
                </a:solidFill>
                <a:latin typeface="Arial" charset="0"/>
              </a:rPr>
              <a:t>PROMOCIÓN DE LA SALUD</a:t>
            </a:r>
          </a:p>
          <a:p>
            <a:pPr algn="ctr">
              <a:buClrTx/>
              <a:buFontTx/>
              <a:buNone/>
            </a:pPr>
            <a:r>
              <a:rPr lang="es-ES" sz="2400" b="1" dirty="0">
                <a:solidFill>
                  <a:srgbClr val="376092"/>
                </a:solidFill>
                <a:latin typeface="Arial" charset="0"/>
              </a:rPr>
              <a:t>EN EL TRABAJO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789986" y="3480179"/>
            <a:ext cx="4354014" cy="30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9pPr>
          </a:lstStyle>
          <a:p>
            <a:pPr algn="just">
              <a:spcBef>
                <a:spcPts val="800"/>
              </a:spcBef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Es una estrategia de Promoción de la Salud  que busca mejorar hábitos en el ambiente laboral, enfocada en tres áreas:</a:t>
            </a:r>
          </a:p>
          <a:p>
            <a:pPr marL="342900" indent="-342900">
              <a:spcBef>
                <a:spcPts val="800"/>
              </a:spcBef>
              <a:buFont typeface="Wingdings" pitchFamily="2" charset="2"/>
              <a:buChar char="ü"/>
            </a:pPr>
            <a:r>
              <a:rPr lang="es-ES" sz="2000" dirty="0">
                <a:solidFill>
                  <a:srgbClr val="000000"/>
                </a:solidFill>
              </a:rPr>
              <a:t>Combate al sedentarismo</a:t>
            </a:r>
          </a:p>
          <a:p>
            <a:pPr marL="342900" indent="-342900">
              <a:spcBef>
                <a:spcPts val="800"/>
              </a:spcBef>
              <a:buFont typeface="Wingdings" pitchFamily="2" charset="2"/>
              <a:buChar char="ü"/>
            </a:pPr>
            <a:r>
              <a:rPr lang="es-ES" sz="2000" dirty="0">
                <a:solidFill>
                  <a:srgbClr val="000000"/>
                </a:solidFill>
              </a:rPr>
              <a:t>Fomento de alimentación saludable</a:t>
            </a:r>
          </a:p>
          <a:p>
            <a:pPr marL="342900" indent="-342900">
              <a:spcBef>
                <a:spcPts val="800"/>
              </a:spcBef>
              <a:buFont typeface="Wingdings" pitchFamily="2" charset="2"/>
              <a:buChar char="ü"/>
            </a:pPr>
            <a:r>
              <a:rPr lang="es-ES" sz="2000" dirty="0">
                <a:solidFill>
                  <a:srgbClr val="000000"/>
                </a:solidFill>
              </a:rPr>
              <a:t>Espacios libres de consumos nocivos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4626590" y="2216055"/>
            <a:ext cx="4517409" cy="1143000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¿Qué es </a:t>
            </a:r>
            <a:endParaRPr lang="es-ES" dirty="0" smtClean="0"/>
          </a:p>
          <a:p>
            <a:r>
              <a:rPr lang="es-ES" dirty="0" smtClean="0"/>
              <a:t>Agita </a:t>
            </a:r>
            <a:r>
              <a:rPr lang="es-ES" dirty="0"/>
              <a:t>tu Mundo?</a:t>
            </a:r>
          </a:p>
        </p:txBody>
      </p:sp>
    </p:spTree>
    <p:extLst>
      <p:ext uri="{BB962C8B-B14F-4D97-AF65-F5344CB8AC3E}">
        <p14:creationId xmlns:p14="http://schemas.microsoft.com/office/powerpoint/2010/main" val="340662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1 Título"/>
          <p:cNvSpPr>
            <a:spLocks noGrp="1"/>
          </p:cNvSpPr>
          <p:nvPr>
            <p:ph type="title"/>
          </p:nvPr>
        </p:nvSpPr>
        <p:spPr>
          <a:xfrm>
            <a:off x="678873" y="1417638"/>
            <a:ext cx="3735388" cy="655638"/>
          </a:xfrm>
        </p:spPr>
        <p:txBody>
          <a:bodyPr/>
          <a:lstStyle/>
          <a:p>
            <a:pPr algn="r"/>
            <a:r>
              <a:rPr lang="es-ES" sz="3400" b="1" dirty="0" smtClean="0"/>
              <a:t>INTRODUCCIÓN</a:t>
            </a:r>
          </a:p>
        </p:txBody>
      </p:sp>
      <p:sp>
        <p:nvSpPr>
          <p:cNvPr id="2051" name="5 Marcador de contenido"/>
          <p:cNvSpPr>
            <a:spLocks noGrp="1"/>
          </p:cNvSpPr>
          <p:nvPr>
            <p:ph sz="half" idx="1"/>
          </p:nvPr>
        </p:nvSpPr>
        <p:spPr>
          <a:xfrm>
            <a:off x="457200" y="2073276"/>
            <a:ext cx="4633913" cy="4687888"/>
          </a:xfrm>
        </p:spPr>
        <p:txBody>
          <a:bodyPr/>
          <a:lstStyle/>
          <a:p>
            <a:pPr marL="0" indent="0" algn="just">
              <a:buFont typeface="Arial" charset="0"/>
              <a:buNone/>
            </a:pPr>
            <a:r>
              <a:rPr lang="es-ES" sz="1600" dirty="0" smtClean="0"/>
              <a:t>La sociedad actual empieza a percibir que efectivamente el modelo de desarrollo que hemos adoptado provoca efectos con los que no habíamos contado, y que en todo caso, los grandes problemas siguen sin resolverse para la mayoría de los habitantes del planeta.</a:t>
            </a:r>
          </a:p>
          <a:p>
            <a:pPr marL="0" indent="0" algn="just">
              <a:buFont typeface="Arial" charset="0"/>
              <a:buNone/>
            </a:pPr>
            <a:r>
              <a:rPr lang="es-ES" sz="1600" dirty="0" smtClean="0"/>
              <a:t>Cuando se intenta responder a estos desafíos actuales y futuros se mira que existe una confrontación entre dos modelos de desarrollo. </a:t>
            </a:r>
          </a:p>
          <a:p>
            <a:pPr marL="0" indent="0" algn="just">
              <a:buFont typeface="Arial" charset="0"/>
              <a:buNone/>
            </a:pPr>
            <a:r>
              <a:rPr lang="es-ES" sz="1600" dirty="0" smtClean="0"/>
              <a:t>Mientras que el primero  promueve solamente la productividad para mantener el crecimiento y desarrollo económico neoliberalismo, por otro lado la agroecología proporciona las herramientas técnicas necesarias para diseñar, manejar y evaluar sistemas productivos de modo que sean: económicamente viables, socialmente justos y culturalmente adoptables.</a:t>
            </a:r>
          </a:p>
          <a:p>
            <a:pPr marL="0" indent="0" algn="just">
              <a:buFont typeface="Arial" charset="0"/>
              <a:buNone/>
            </a:pPr>
            <a:endParaRPr lang="es-ES" sz="16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38" y="1902547"/>
            <a:ext cx="2952750" cy="2214562"/>
          </a:xfrm>
          <a:prstGeom prst="rect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879" y="4258685"/>
            <a:ext cx="2959100" cy="2220913"/>
          </a:xfrm>
          <a:prstGeom prst="rect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0" y="-37089"/>
            <a:ext cx="9144000" cy="14547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C" dirty="0" smtClean="0"/>
          </a:p>
          <a:p>
            <a:r>
              <a:rPr lang="es-EC" dirty="0" smtClean="0"/>
              <a:t>FORMENTO PRODUCTIVO PARA LA AGRICULTURA FAMILIAR CAMPESINA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235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3648"/>
            <a:ext cx="9144000" cy="1282890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Ejes de acción y componentes</a:t>
            </a:r>
            <a:endParaRPr lang="es-ES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7421" y="1408454"/>
            <a:ext cx="5977720" cy="532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itchFamily="32" charset="0"/>
                <a:ea typeface="WenQuanYi Micro Hei" charset="0"/>
                <a:cs typeface="WenQuanYi Micro Hei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sz="2000" b="1" dirty="0">
                <a:solidFill>
                  <a:srgbClr val="E46C0A"/>
                </a:solidFill>
              </a:rPr>
              <a:t>Fase 1</a:t>
            </a:r>
          </a:p>
          <a:p>
            <a:pPr>
              <a:buClrTx/>
              <a:buFontTx/>
              <a:buNone/>
            </a:pPr>
            <a:r>
              <a:rPr lang="es-ES" sz="2000" b="1" dirty="0">
                <a:solidFill>
                  <a:srgbClr val="E46C0A"/>
                </a:solidFill>
              </a:rPr>
              <a:t>a) Alimentación saludable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1) </a:t>
            </a:r>
            <a:r>
              <a:rPr lang="es-ES" sz="2000" dirty="0" err="1">
                <a:solidFill>
                  <a:srgbClr val="000000"/>
                </a:solidFill>
              </a:rPr>
              <a:t>Frutívoros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2) Hidrátate 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3) Nuestro espacio saludable 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4) Semilla sembrada 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5) Canasta institucional</a:t>
            </a:r>
          </a:p>
          <a:p>
            <a:pPr>
              <a:buClrTx/>
              <a:buFontTx/>
              <a:buNone/>
            </a:pPr>
            <a:endParaRPr lang="es-ES" sz="2000" dirty="0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es-ES" sz="2000" b="1" dirty="0">
                <a:solidFill>
                  <a:srgbClr val="E46C0A"/>
                </a:solidFill>
              </a:rPr>
              <a:t>   b) Actividad física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1) Pausa activa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2) </a:t>
            </a:r>
            <a:r>
              <a:rPr lang="es-ES" sz="2000" dirty="0" err="1">
                <a:solidFill>
                  <a:srgbClr val="000000"/>
                </a:solidFill>
              </a:rPr>
              <a:t>Gradívoros</a:t>
            </a:r>
            <a:endParaRPr lang="es-ES" sz="2000" dirty="0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3) Al trabajo en bici</a:t>
            </a: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	4) Campeonato interno de deportes</a:t>
            </a:r>
          </a:p>
          <a:p>
            <a:pPr>
              <a:buClrTx/>
              <a:buFontTx/>
              <a:buNone/>
            </a:pPr>
            <a:endParaRPr lang="es-ES" sz="2000" dirty="0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es-ES" sz="2000" dirty="0">
                <a:solidFill>
                  <a:srgbClr val="000000"/>
                </a:solidFill>
              </a:rPr>
              <a:t>   </a:t>
            </a:r>
            <a:r>
              <a:rPr lang="es-ES" sz="2000" b="1" dirty="0" smtClean="0">
                <a:solidFill>
                  <a:srgbClr val="E46C0A"/>
                </a:solidFill>
              </a:rPr>
              <a:t>c) Prevención de consumos nocivos</a:t>
            </a:r>
          </a:p>
          <a:p>
            <a:pPr>
              <a:buClrTx/>
              <a:buFontTx/>
              <a:buNone/>
            </a:pPr>
            <a:r>
              <a:rPr lang="es-ES" sz="2000" dirty="0" smtClean="0">
                <a:solidFill>
                  <a:srgbClr val="000000"/>
                </a:solidFill>
              </a:rPr>
              <a:t>	1) Tabaco</a:t>
            </a:r>
          </a:p>
          <a:p>
            <a:pPr>
              <a:buClrTx/>
              <a:buFontTx/>
              <a:buNone/>
            </a:pPr>
            <a:r>
              <a:rPr lang="es-ES" sz="2000" dirty="0" smtClean="0">
                <a:solidFill>
                  <a:srgbClr val="000000"/>
                </a:solidFill>
              </a:rPr>
              <a:t>	2) Alcohol</a:t>
            </a:r>
            <a:endParaRPr lang="es-ES" sz="2000" dirty="0">
              <a:solidFill>
                <a:srgbClr val="0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73" y="1624081"/>
            <a:ext cx="4822137" cy="335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3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282890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pPr lvl="0" algn="l" defTabSz="914400" fontAlgn="base">
              <a:spcAft>
                <a:spcPct val="0"/>
              </a:spcAft>
            </a:pPr>
            <a:r>
              <a:rPr lang="es-EC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Número de canasta vendidas por mes (2014 – 2018) </a:t>
            </a:r>
            <a:endParaRPr lang="es-EC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358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057973"/>
              </p:ext>
            </p:extLst>
          </p:nvPr>
        </p:nvGraphicFramePr>
        <p:xfrm>
          <a:off x="471055" y="1740090"/>
          <a:ext cx="7952509" cy="4231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53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282890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pPr lvl="0" algn="l" defTabSz="914400" fontAlgn="base">
              <a:spcAft>
                <a:spcPct val="0"/>
              </a:spcAft>
            </a:pPr>
            <a:r>
              <a:rPr lang="es-EC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Promedio de venta en USD</a:t>
            </a:r>
          </a:p>
          <a:p>
            <a:pPr lvl="0" algn="l" defTabSz="914400" fontAlgn="base">
              <a:spcAft>
                <a:spcPct val="0"/>
              </a:spcAft>
            </a:pPr>
            <a:r>
              <a:rPr lang="es-EC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(2014 – 2018) </a:t>
            </a:r>
            <a:endParaRPr lang="es-EC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358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072545"/>
              </p:ext>
            </p:extLst>
          </p:nvPr>
        </p:nvGraphicFramePr>
        <p:xfrm>
          <a:off x="568037" y="1932708"/>
          <a:ext cx="7980217" cy="428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16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282890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pPr lvl="0" algn="l" defTabSz="914400" fontAlgn="base">
              <a:spcAft>
                <a:spcPct val="0"/>
              </a:spcAft>
            </a:pPr>
            <a:r>
              <a:rPr lang="es-EC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Promedio de venta por Entidad</a:t>
            </a:r>
          </a:p>
          <a:p>
            <a:pPr lvl="0" algn="l" defTabSz="914400" fontAlgn="base">
              <a:spcAft>
                <a:spcPct val="0"/>
              </a:spcAft>
            </a:pPr>
            <a:r>
              <a:rPr lang="es-EC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(2014 – 2018) </a:t>
            </a:r>
            <a:endParaRPr lang="es-EC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358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894223"/>
              </p:ext>
            </p:extLst>
          </p:nvPr>
        </p:nvGraphicFramePr>
        <p:xfrm>
          <a:off x="717405" y="1458190"/>
          <a:ext cx="7816995" cy="5039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78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282890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pPr lvl="0" algn="l" defTabSz="914400" fontAlgn="base">
              <a:spcAft>
                <a:spcPct val="0"/>
              </a:spcAft>
            </a:pPr>
            <a:r>
              <a:rPr lang="es-EC" i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Visitas, materiales de difusión, etc.</a:t>
            </a:r>
            <a:endParaRPr lang="es-EC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358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Imagen 3" descr="image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01" y="4125182"/>
            <a:ext cx="5022376" cy="259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n 9" descr="Descripción: C:\Users\Dayana Bonilla\Pictures\IMG_20180601_1203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82890"/>
            <a:ext cx="4573572" cy="284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n 8" descr="Descripción: C:\Users\Dayana Bonilla\Downloads\IMG_20180601_1259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2890"/>
            <a:ext cx="4572000" cy="284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6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41678" y="188640"/>
            <a:ext cx="8014290" cy="2376264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C" dirty="0" smtClean="0"/>
              <a:t>VINCULACIÓN CON LA COMUNIDAD: Inserción de la Universidad en el fortalecimiento de la AFC</a:t>
            </a:r>
            <a:endParaRPr lang="es-EC" dirty="0"/>
          </a:p>
        </p:txBody>
      </p:sp>
      <p:pic>
        <p:nvPicPr>
          <p:cNvPr id="1026" name="Picture 2" descr="C:\Users\andrea martinez\Pictures\IMG_02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40" y="2854036"/>
            <a:ext cx="2983284" cy="39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ndrea martinez\Desktop\Vinculación Comunidad\UTI\Trabajo 2018\FOTOS\AMGM34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5"/>
          <a:stretch/>
        </p:blipFill>
        <p:spPr bwMode="auto">
          <a:xfrm>
            <a:off x="581891" y="2912368"/>
            <a:ext cx="4673677" cy="38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953344"/>
            <a:ext cx="9144000" cy="5904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8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pPr algn="l"/>
            <a:r>
              <a:rPr lang="es-EC" dirty="0" smtClean="0"/>
              <a:t>Vinculaciones Realizadas: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6856" y="1207293"/>
            <a:ext cx="8229600" cy="4525963"/>
          </a:xfrm>
        </p:spPr>
        <p:txBody>
          <a:bodyPr>
            <a:noAutofit/>
          </a:bodyPr>
          <a:lstStyle/>
          <a:p>
            <a:r>
              <a:rPr lang="es-EC" sz="2400" dirty="0" smtClean="0"/>
              <a:t>2016. UDLA Experiencia de Desarrollo de Marcas para productores familiares campesinos </a:t>
            </a:r>
          </a:p>
          <a:p>
            <a:r>
              <a:rPr lang="es-EC" sz="2400" dirty="0" smtClean="0"/>
              <a:t>2016-2017. UPS Proyecto de Tesis para el desarrollo del Sistema para la AFC</a:t>
            </a:r>
          </a:p>
          <a:p>
            <a:r>
              <a:rPr lang="es-EC" sz="2400" dirty="0" smtClean="0"/>
              <a:t>2017. Escuela de Chefs Guayaquil. Propuesta de agroturismo</a:t>
            </a:r>
          </a:p>
          <a:p>
            <a:r>
              <a:rPr lang="es-EC" sz="2400" dirty="0" smtClean="0"/>
              <a:t>2017 -2018. UDLA. Escuela de Gastronomía en el Proyecto de Gastronomía Sostenible</a:t>
            </a:r>
          </a:p>
          <a:p>
            <a:r>
              <a:rPr lang="es-EC" sz="2400" dirty="0" smtClean="0"/>
              <a:t>2017. UTI. Vinculación con la Comunidad con la Facultad de Arquitectura y Administración</a:t>
            </a:r>
          </a:p>
          <a:p>
            <a:r>
              <a:rPr lang="es-EC" sz="2400" dirty="0" smtClean="0"/>
              <a:t>2018. UTI. Vinculación con Arquitectura, Administración y Diseño Gráfico 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19120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792088"/>
          </a:xfrm>
        </p:spPr>
        <p:txBody>
          <a:bodyPr>
            <a:normAutofit/>
          </a:bodyPr>
          <a:lstStyle/>
          <a:p>
            <a:pPr algn="l"/>
            <a:r>
              <a:rPr lang="es-EC" sz="3200" dirty="0" smtClean="0"/>
              <a:t>Resultados Generados:</a:t>
            </a:r>
            <a:endParaRPr lang="es-EC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9369"/>
            <a:ext cx="2206829" cy="276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01993" y="3580016"/>
            <a:ext cx="253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DESARROLLO DE PROTOTIPOS PARA LA POST-COSECHA Y COMERCIALIZACIÓN </a:t>
            </a:r>
            <a:endParaRPr lang="es-EC" sz="1200" dirty="0"/>
          </a:p>
        </p:txBody>
      </p:sp>
      <p:pic>
        <p:nvPicPr>
          <p:cNvPr id="3075" name="Picture 3" descr="C:\Users\andrea martinez\Pictures\IMG_16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95755"/>
            <a:ext cx="3467877" cy="26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5935165" y="3547632"/>
            <a:ext cx="253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VINCULACIÓN DE LOS CIALCOS A LA IDENTIDAD GASTRONÓMICA DEL PAÍS</a:t>
            </a:r>
            <a:endParaRPr lang="es-EC" sz="1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2"/>
          <a:stretch/>
        </p:blipFill>
        <p:spPr bwMode="auto">
          <a:xfrm>
            <a:off x="5110585" y="4149080"/>
            <a:ext cx="3361340" cy="19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5935165" y="6237312"/>
            <a:ext cx="253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APRENDIZAJES EN ESPACIOS PERI-URBANOS DE PRODUCCIÓN</a:t>
            </a:r>
            <a:endParaRPr lang="es-EC" sz="1200" dirty="0"/>
          </a:p>
        </p:txBody>
      </p:sp>
      <p:pic>
        <p:nvPicPr>
          <p:cNvPr id="11" name="10 Imagen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266" y="4326380"/>
            <a:ext cx="3058160" cy="2105025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539552" y="6460887"/>
            <a:ext cx="253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SISTEMA DE REGISTRO DE LA AFC</a:t>
            </a:r>
            <a:endParaRPr lang="es-EC" sz="1200" dirty="0"/>
          </a:p>
        </p:txBody>
      </p:sp>
    </p:spTree>
    <p:extLst>
      <p:ext uri="{BB962C8B-B14F-4D97-AF65-F5344CB8AC3E}">
        <p14:creationId xmlns:p14="http://schemas.microsoft.com/office/powerpoint/2010/main" val="37877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975225" y="1936750"/>
            <a:ext cx="3455988" cy="369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AGROECOLGÍA CON DISEÑO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975225" y="2597150"/>
            <a:ext cx="34559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s-ES" dirty="0"/>
              <a:t>Genera Capital Natural</a:t>
            </a:r>
          </a:p>
          <a:p>
            <a:pPr algn="ctr">
              <a:defRPr/>
            </a:pPr>
            <a:r>
              <a:rPr lang="es-ES" dirty="0"/>
              <a:t>(Capta agua y regenera las Tierras)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46100" y="1936750"/>
            <a:ext cx="3803650" cy="369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CONVENCIONAL SIN DISEÑO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46100" y="2597150"/>
            <a:ext cx="380365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s-ES" dirty="0"/>
              <a:t>Destruye el Capital Natural</a:t>
            </a:r>
          </a:p>
          <a:p>
            <a:pPr algn="ctr">
              <a:defRPr/>
            </a:pPr>
            <a:r>
              <a:rPr lang="es-ES" dirty="0"/>
              <a:t>(Evacúa agua y manda su tierra al mar)</a:t>
            </a:r>
          </a:p>
        </p:txBody>
      </p:sp>
      <p:sp>
        <p:nvSpPr>
          <p:cNvPr id="16" name="15 Flecha derecha"/>
          <p:cNvSpPr/>
          <p:nvPr/>
        </p:nvSpPr>
        <p:spPr>
          <a:xfrm>
            <a:off x="4349750" y="4524375"/>
            <a:ext cx="625475" cy="4778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9" name="7 CuadroTexto"/>
          <p:cNvSpPr txBox="1">
            <a:spLocks noChangeArrowheads="1"/>
          </p:cNvSpPr>
          <p:nvPr/>
        </p:nvSpPr>
        <p:spPr bwMode="auto">
          <a:xfrm>
            <a:off x="285750" y="6357938"/>
            <a:ext cx="45005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sz="1200" dirty="0">
                <a:latin typeface="+mn-lt"/>
              </a:rPr>
              <a:t>Fuente: Gras E. 2012, Cosecha de agua y tierra.</a:t>
            </a:r>
          </a:p>
        </p:txBody>
      </p:sp>
      <p:pic>
        <p:nvPicPr>
          <p:cNvPr id="40962" name="Picture 2" descr="http://seprin.info/wp-content/uploads/2014/06/formosa-710x560_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429000"/>
            <a:ext cx="3443992" cy="264320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4" descr="http://www.permaculturaaralar.com/wp-content/uploads/tagari_14_aerialbndryout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1475" y="3429001"/>
            <a:ext cx="320833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598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10 Grupo"/>
          <p:cNvGrpSpPr>
            <a:grpSpLocks/>
          </p:cNvGrpSpPr>
          <p:nvPr/>
        </p:nvGrpSpPr>
        <p:grpSpPr bwMode="auto">
          <a:xfrm>
            <a:off x="712788" y="1484313"/>
            <a:ext cx="4251325" cy="4986337"/>
            <a:chOff x="3289465" y="1419392"/>
            <a:chExt cx="4251366" cy="4986583"/>
          </a:xfrm>
        </p:grpSpPr>
        <p:pic>
          <p:nvPicPr>
            <p:cNvPr id="4100" name="1 Imagen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2" b="4936"/>
            <a:stretch>
              <a:fillRect/>
            </a:stretch>
          </p:blipFill>
          <p:spPr bwMode="auto">
            <a:xfrm>
              <a:off x="3289465" y="1419392"/>
              <a:ext cx="4251366" cy="4986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2 Elipse"/>
            <p:cNvSpPr/>
            <p:nvPr/>
          </p:nvSpPr>
          <p:spPr>
            <a:xfrm>
              <a:off x="6400995" y="3692804"/>
              <a:ext cx="1139836" cy="1009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cxnSp>
          <p:nvCxnSpPr>
            <p:cNvPr id="5" name="4 Conector recto de flecha"/>
            <p:cNvCxnSpPr/>
            <p:nvPr/>
          </p:nvCxnSpPr>
          <p:spPr>
            <a:xfrm rot="10800000">
              <a:off x="4405488" y="3692804"/>
              <a:ext cx="1995507" cy="7842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6 Conector recto de flecha"/>
            <p:cNvCxnSpPr/>
            <p:nvPr/>
          </p:nvCxnSpPr>
          <p:spPr>
            <a:xfrm rot="5400000">
              <a:off x="4120517" y="3206215"/>
              <a:ext cx="630269" cy="17780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7 Conector recto de flecha"/>
            <p:cNvCxnSpPr/>
            <p:nvPr/>
          </p:nvCxnSpPr>
          <p:spPr>
            <a:xfrm rot="10800000">
              <a:off x="5142095" y="2979981"/>
              <a:ext cx="1484327" cy="933496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8 CuadroTexto"/>
          <p:cNvSpPr txBox="1"/>
          <p:nvPr/>
        </p:nvSpPr>
        <p:spPr>
          <a:xfrm>
            <a:off x="5356225" y="3157538"/>
            <a:ext cx="3133725" cy="12001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es-ES" dirty="0"/>
              <a:t>Además se analiza los mapas de ubicación, la división de lotes y la necesidad de realizar un rediseño del predio.</a:t>
            </a:r>
          </a:p>
        </p:txBody>
      </p:sp>
    </p:spTree>
    <p:extLst>
      <p:ext uri="{BB962C8B-B14F-4D97-AF65-F5344CB8AC3E}">
        <p14:creationId xmlns:p14="http://schemas.microsoft.com/office/powerpoint/2010/main" val="24875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1 Imagen" descr="P42301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1613"/>
            <a:ext cx="673735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646488" y="808038"/>
            <a:ext cx="5140325" cy="4619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s-ES" sz="2400" b="1" dirty="0"/>
              <a:t>TALLER DE DISEÑO PREDIAL: 2 DÍAS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160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2 Imagen" descr="Imbabu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520825"/>
            <a:ext cx="79089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646488" y="808038"/>
            <a:ext cx="5140325" cy="4619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s-ES" sz="2400" b="1" dirty="0"/>
              <a:t>TALLER DE DISEÑO PREDIAL: 2 DÍAS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676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2075"/>
            <a:ext cx="9144000" cy="462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7" y="304801"/>
            <a:ext cx="7354883" cy="58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0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0145"/>
            <a:ext cx="9162925" cy="534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9144000" cy="15101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C" dirty="0" smtClean="0"/>
          </a:p>
          <a:p>
            <a:r>
              <a:rPr lang="es-EC" dirty="0" smtClean="0"/>
              <a:t>SISTEMAS IDENTIFICADOS DE MANERA ESTRATÉGICA EN EL TERRITORIO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95896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2418</Words>
  <Application>Microsoft Office PowerPoint</Application>
  <PresentationFormat>Presentación en pantalla (4:3)</PresentationFormat>
  <Paragraphs>375</Paragraphs>
  <Slides>38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Tema de Office</vt:lpstr>
      <vt:lpstr>Presentación de PowerPoint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Próximos pasos para el PAE</vt:lpstr>
      <vt:lpstr>Sellos de la Agricultura Familiar en Latinoamérica</vt:lpstr>
      <vt:lpstr>DIAGNÓSTICO PARTICIPATIVO DE LAS BARRERAS SANITARIAS PARA PRODUCTOS PROCESADOS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Consumo Social y Ambientalmente Responsable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VINCULACIÓN CON LA COMUNIDAD: Inserción de la Universidad en el fortalecimiento de la AFC</vt:lpstr>
      <vt:lpstr>Presentación de PowerPoint</vt:lpstr>
      <vt:lpstr>Vinculaciones Realizadas:</vt:lpstr>
      <vt:lpstr>Resultados Generados: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Pablo Roberto Izquierdo Salvador</cp:lastModifiedBy>
  <cp:revision>112</cp:revision>
  <dcterms:created xsi:type="dcterms:W3CDTF">2018-06-01T16:10:38Z</dcterms:created>
  <dcterms:modified xsi:type="dcterms:W3CDTF">2018-06-06T17:48:21Z</dcterms:modified>
</cp:coreProperties>
</file>